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4" r:id="rId3"/>
    <p:sldId id="257" r:id="rId4"/>
    <p:sldId id="258" r:id="rId5"/>
    <p:sldId id="259" r:id="rId6"/>
    <p:sldId id="260" r:id="rId7"/>
    <p:sldId id="263" r:id="rId8"/>
    <p:sldId id="262" r:id="rId9"/>
    <p:sldId id="264" r:id="rId10"/>
    <p:sldId id="279" r:id="rId11"/>
    <p:sldId id="265" r:id="rId12"/>
    <p:sldId id="266" r:id="rId13"/>
    <p:sldId id="278" r:id="rId14"/>
    <p:sldId id="274" r:id="rId15"/>
    <p:sldId id="271" r:id="rId16"/>
    <p:sldId id="272" r:id="rId17"/>
    <p:sldId id="273" r:id="rId18"/>
    <p:sldId id="283" r:id="rId19"/>
    <p:sldId id="267" r:id="rId20"/>
    <p:sldId id="275" r:id="rId21"/>
    <p:sldId id="276" r:id="rId22"/>
    <p:sldId id="277" r:id="rId23"/>
    <p:sldId id="281" r:id="rId24"/>
    <p:sldId id="282" r:id="rId25"/>
    <p:sldId id="268" r:id="rId26"/>
    <p:sldId id="269" r:id="rId27"/>
    <p:sldId id="261" r:id="rId28"/>
    <p:sldId id="270"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6" d="100"/>
          <a:sy n="76"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4/13/2024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csoonline.com/article/2130877/the-biggest-data-breaches-of-the-21st-century.html" TargetMode="External"/><Relationship Id="rId3" Type="http://schemas.openxmlformats.org/officeDocument/2006/relationships/hyperlink" Target="https://www.techmaish.com/advantages-and-disadvantages-of-social-media-for-society/" TargetMode="External"/><Relationship Id="rId7" Type="http://schemas.openxmlformats.org/officeDocument/2006/relationships/hyperlink" Target="https://thenextweb.com/security/2020/03/11/hackers-are-using-coronavirus-maps-to-infect-your-computer/" TargetMode="External"/><Relationship Id="rId2" Type="http://schemas.openxmlformats.org/officeDocument/2006/relationships/hyperlink" Target="https://en.wikipedia.org/wiki/Social_media" TargetMode="External"/><Relationship Id="rId1" Type="http://schemas.openxmlformats.org/officeDocument/2006/relationships/slideLayout" Target="../slideLayouts/slideLayout2.xml"/><Relationship Id="rId6" Type="http://schemas.openxmlformats.org/officeDocument/2006/relationships/hyperlink" Target="http://clipart-library.com/clipart/2003935.htm" TargetMode="External"/><Relationship Id="rId5" Type="http://schemas.openxmlformats.org/officeDocument/2006/relationships/hyperlink" Target="https://webcomicms.net/clipart-9298797-computer-ethics-cliparts" TargetMode="External"/><Relationship Id="rId10" Type="http://schemas.openxmlformats.org/officeDocument/2006/relationships/hyperlink" Target="https://www.investopedia.com/terms/e/embezzlement.asp" TargetMode="External"/><Relationship Id="rId4" Type="http://schemas.openxmlformats.org/officeDocument/2006/relationships/hyperlink" Target="https://www.computerhope.com/jargon/e/ethics.htm" TargetMode="External"/><Relationship Id="rId9" Type="http://schemas.openxmlformats.org/officeDocument/2006/relationships/hyperlink" Target="https://www.pgalegal.net/blog/2017/10/what-is-computer-embezzlement.s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43560"/>
            <a:ext cx="8689976" cy="2509213"/>
          </a:xfrm>
        </p:spPr>
        <p:txBody>
          <a:bodyPr>
            <a:normAutofit fontScale="90000"/>
          </a:bodyPr>
          <a:lstStyle/>
          <a:p>
            <a:r>
              <a:rPr lang="en-US" sz="5400" dirty="0"/>
              <a:t>PROFESSIONAL ETHICS CE 3142</a:t>
            </a:r>
            <a:br>
              <a:rPr lang="en-US" sz="5400" b="1" dirty="0"/>
            </a:br>
            <a:br>
              <a:rPr lang="en-US" sz="5400" b="1" dirty="0"/>
            </a:br>
            <a:r>
              <a:rPr lang="en-US" sz="5400" b="1" dirty="0">
                <a:solidFill>
                  <a:schemeClr val="accent6">
                    <a:lumMod val="60000"/>
                    <a:lumOff val="40000"/>
                  </a:schemeClr>
                </a:solidFill>
              </a:rPr>
              <a:t> </a:t>
            </a:r>
            <a:r>
              <a:rPr lang="en-US" sz="5400" b="1" dirty="0"/>
              <a:t>COMPUTER ETHICS</a:t>
            </a:r>
            <a:endParaRPr lang="en-US" sz="4900" b="1" cap="none" dirty="0">
              <a:ln w="3175" cmpd="sng">
                <a:noFill/>
              </a:ln>
              <a:solidFill>
                <a:schemeClr val="tx1">
                  <a:lumMod val="85000"/>
                  <a:lumOff val="15000"/>
                </a:schemeClr>
              </a:solidFill>
            </a:endParaRPr>
          </a:p>
        </p:txBody>
      </p:sp>
      <p:sp>
        <p:nvSpPr>
          <p:cNvPr id="3" name="Subtitle 2"/>
          <p:cNvSpPr>
            <a:spLocks noGrp="1"/>
          </p:cNvSpPr>
          <p:nvPr>
            <p:ph type="subTitle" idx="1"/>
          </p:nvPr>
        </p:nvSpPr>
        <p:spPr>
          <a:xfrm>
            <a:off x="1751012" y="3886200"/>
            <a:ext cx="8689976" cy="1943100"/>
          </a:xfrm>
        </p:spPr>
        <p:txBody>
          <a:bodyPr>
            <a:normAutofit fontScale="25000" lnSpcReduction="20000"/>
          </a:bodyPr>
          <a:lstStyle/>
          <a:p>
            <a:r>
              <a:rPr lang="en-US" sz="9600" b="1" dirty="0"/>
              <a:t>Faculty of Engineering, </a:t>
            </a:r>
          </a:p>
          <a:p>
            <a:r>
              <a:rPr lang="en-US" sz="9600" b="1" dirty="0"/>
              <a:t>General Sir John </a:t>
            </a:r>
            <a:r>
              <a:rPr lang="en-US" sz="9600" b="1" dirty="0" err="1"/>
              <a:t>Kotelawala</a:t>
            </a:r>
            <a:r>
              <a:rPr lang="en-US" sz="9600" b="1" dirty="0"/>
              <a:t> </a:t>
            </a:r>
            <a:r>
              <a:rPr lang="en-US" sz="9600" b="1" dirty="0" err="1"/>
              <a:t>Defence</a:t>
            </a:r>
            <a:r>
              <a:rPr lang="en-US" sz="9600" b="1" dirty="0"/>
              <a:t> University </a:t>
            </a:r>
          </a:p>
          <a:p>
            <a:endParaRPr lang="en-US" sz="2400" b="1" dirty="0">
              <a:solidFill>
                <a:schemeClr val="tx2">
                  <a:lumMod val="60000"/>
                  <a:lumOff val="40000"/>
                </a:schemeClr>
              </a:solidFill>
            </a:endParaRPr>
          </a:p>
          <a:p>
            <a:endParaRPr lang="en-US" sz="2400" b="1" dirty="0">
              <a:solidFill>
                <a:schemeClr val="tx2">
                  <a:lumMod val="60000"/>
                  <a:lumOff val="40000"/>
                </a:schemeClr>
              </a:solidFill>
            </a:endParaRPr>
          </a:p>
          <a:p>
            <a:r>
              <a:rPr lang="en-US" sz="9600" b="1" dirty="0">
                <a:solidFill>
                  <a:schemeClr val="tx2">
                    <a:lumMod val="60000"/>
                    <a:lumOff val="40000"/>
                  </a:schemeClr>
                </a:solidFill>
              </a:rPr>
              <a:t>19</a:t>
            </a:r>
            <a:r>
              <a:rPr lang="en-US" sz="9600" b="1" baseline="30000" dirty="0">
                <a:solidFill>
                  <a:schemeClr val="tx2">
                    <a:lumMod val="60000"/>
                    <a:lumOff val="40000"/>
                  </a:schemeClr>
                </a:solidFill>
              </a:rPr>
              <a:t>th</a:t>
            </a:r>
            <a:r>
              <a:rPr lang="en-US" sz="9600" b="1" dirty="0">
                <a:solidFill>
                  <a:schemeClr val="tx2">
                    <a:lumMod val="60000"/>
                    <a:lumOff val="40000"/>
                  </a:schemeClr>
                </a:solidFill>
              </a:rPr>
              <a:t> April 2023</a:t>
            </a:r>
          </a:p>
          <a:p>
            <a:endParaRPr lang="en-US" dirty="0"/>
          </a:p>
        </p:txBody>
      </p:sp>
    </p:spTree>
    <p:extLst>
      <p:ext uri="{BB962C8B-B14F-4D97-AF65-F5344CB8AC3E}">
        <p14:creationId xmlns:p14="http://schemas.microsoft.com/office/powerpoint/2010/main" val="143171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3774" y="104167"/>
            <a:ext cx="10364451" cy="824521"/>
          </a:xfrm>
        </p:spPr>
        <p:txBody>
          <a:bodyPr/>
          <a:lstStyle/>
          <a:p>
            <a:r>
              <a:rPr lang="en-US" dirty="0"/>
              <a:t>The Internet and Free Speech</a:t>
            </a:r>
          </a:p>
        </p:txBody>
      </p:sp>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200774" y="928688"/>
            <a:ext cx="5643563" cy="4345780"/>
          </a:xfrm>
        </p:spPr>
      </p:pic>
      <p:sp>
        <p:nvSpPr>
          <p:cNvPr id="12" name="TextBox 11"/>
          <p:cNvSpPr txBox="1"/>
          <p:nvPr/>
        </p:nvSpPr>
        <p:spPr>
          <a:xfrm>
            <a:off x="3596961" y="5914323"/>
            <a:ext cx="4486275" cy="369332"/>
          </a:xfrm>
          <a:prstGeom prst="rect">
            <a:avLst/>
          </a:prstGeom>
          <a:noFill/>
        </p:spPr>
        <p:txBody>
          <a:bodyPr wrap="square" rtlCol="0">
            <a:spAutoFit/>
          </a:bodyPr>
          <a:lstStyle/>
          <a:p>
            <a:r>
              <a:rPr lang="en-US" dirty="0"/>
              <a:t>Sunday Times Magazine – 15 March 2020</a:t>
            </a:r>
          </a:p>
        </p:txBody>
      </p:sp>
      <p:pic>
        <p:nvPicPr>
          <p:cNvPr id="3" name="Content Placeholder 2"/>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5800" y="928688"/>
            <a:ext cx="5154299" cy="3557587"/>
          </a:xfrm>
        </p:spPr>
      </p:pic>
      <p:sp>
        <p:nvSpPr>
          <p:cNvPr id="4" name="TextBox 3"/>
          <p:cNvSpPr txBox="1"/>
          <p:nvPr/>
        </p:nvSpPr>
        <p:spPr>
          <a:xfrm>
            <a:off x="1076961" y="4244399"/>
            <a:ext cx="4371975" cy="1200329"/>
          </a:xfrm>
          <a:prstGeom prst="rect">
            <a:avLst/>
          </a:prstGeom>
          <a:solidFill>
            <a:srgbClr val="FFFF00"/>
          </a:solidFill>
        </p:spPr>
        <p:txBody>
          <a:bodyPr wrap="square" rtlCol="0">
            <a:spAutoFit/>
          </a:bodyPr>
          <a:lstStyle/>
          <a:p>
            <a:r>
              <a:rPr lang="en-US" dirty="0"/>
              <a:t>An unfixable flaw present in nearly all Intel chips released in the last five years could allow cyber criminals to hijack computers and wreak “utter chaos”</a:t>
            </a:r>
          </a:p>
        </p:txBody>
      </p:sp>
      <p:sp>
        <p:nvSpPr>
          <p:cNvPr id="5" name="TextBox 4"/>
          <p:cNvSpPr txBox="1"/>
          <p:nvPr/>
        </p:nvSpPr>
        <p:spPr>
          <a:xfrm>
            <a:off x="6943726" y="4536876"/>
            <a:ext cx="4657724" cy="923330"/>
          </a:xfrm>
          <a:prstGeom prst="rect">
            <a:avLst/>
          </a:prstGeom>
          <a:solidFill>
            <a:srgbClr val="FFFF00"/>
          </a:solidFill>
        </p:spPr>
        <p:txBody>
          <a:bodyPr wrap="square" rtlCol="0">
            <a:spAutoFit/>
          </a:bodyPr>
          <a:lstStyle/>
          <a:p>
            <a:r>
              <a:rPr lang="en-US" dirty="0"/>
              <a:t>Twitter expanded its “hate speech” policy to include the ban of “language that dehumanizes on the basis of age, disability and disease” </a:t>
            </a:r>
          </a:p>
        </p:txBody>
      </p:sp>
    </p:spTree>
    <p:extLst>
      <p:ext uri="{BB962C8B-B14F-4D97-AF65-F5344CB8AC3E}">
        <p14:creationId xmlns:p14="http://schemas.microsoft.com/office/powerpoint/2010/main" val="126550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888" y="101600"/>
            <a:ext cx="10364451" cy="856343"/>
          </a:xfrm>
        </p:spPr>
        <p:txBody>
          <a:bodyPr/>
          <a:lstStyle/>
          <a:p>
            <a:r>
              <a:rPr lang="en-US" dirty="0"/>
              <a:t>Computers, Internet and power relationships</a:t>
            </a:r>
          </a:p>
        </p:txBody>
      </p:sp>
      <p:sp>
        <p:nvSpPr>
          <p:cNvPr id="3" name="Content Placeholder 2"/>
          <p:cNvSpPr>
            <a:spLocks noGrp="1"/>
          </p:cNvSpPr>
          <p:nvPr>
            <p:ph sz="quarter" idx="13"/>
          </p:nvPr>
        </p:nvSpPr>
        <p:spPr>
          <a:xfrm>
            <a:off x="913774" y="957944"/>
            <a:ext cx="10363826" cy="5900056"/>
          </a:xfrm>
        </p:spPr>
        <p:txBody>
          <a:bodyPr/>
          <a:lstStyle/>
          <a:p>
            <a:r>
              <a:rPr lang="en-US" dirty="0"/>
              <a:t>Computers and the Internet dramatically increase the ability of centralized bureaucracies to manage enormous quantities of data, involving multiple variables, and at astonishing speed</a:t>
            </a:r>
          </a:p>
          <a:p>
            <a:r>
              <a:rPr lang="en-US" dirty="0"/>
              <a:t> During the 1960s and 1970s people became alarmed at the prospect that computers would concentrate power in a few centralized bureaucracies of big government and big business, thereby eroding democratic systems by moving toward totalitarianism. </a:t>
            </a:r>
          </a:p>
          <a:p>
            <a:r>
              <a:rPr lang="en-US" dirty="0"/>
              <a:t>For example, Google keeps a record of every search you have done, when you did that search, and what links you clicked. So, the ethical dilemma becomes if it's morally justifiable or socially tolerable that one company can have such access to something you consider being a private activity. </a:t>
            </a:r>
          </a:p>
          <a:p>
            <a:r>
              <a:rPr lang="en-US" dirty="0"/>
              <a:t>Can the fact it may help identify and capture dangerous criminals make it acceptable?</a:t>
            </a:r>
          </a:p>
        </p:txBody>
      </p:sp>
    </p:spTree>
    <p:extLst>
      <p:ext uri="{BB962C8B-B14F-4D97-AF65-F5344CB8AC3E}">
        <p14:creationId xmlns:p14="http://schemas.microsoft.com/office/powerpoint/2010/main" val="2184789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
            <a:ext cx="10364451" cy="1016000"/>
          </a:xfrm>
        </p:spPr>
        <p:txBody>
          <a:bodyPr>
            <a:normAutofit/>
          </a:bodyPr>
          <a:lstStyle/>
          <a:p>
            <a:r>
              <a:rPr lang="en-US" dirty="0"/>
              <a:t>Job elimination</a:t>
            </a:r>
          </a:p>
        </p:txBody>
      </p:sp>
      <p:sp>
        <p:nvSpPr>
          <p:cNvPr id="3" name="Content Placeholder 2"/>
          <p:cNvSpPr>
            <a:spLocks noGrp="1"/>
          </p:cNvSpPr>
          <p:nvPr>
            <p:ph sz="quarter" idx="13"/>
          </p:nvPr>
        </p:nvSpPr>
        <p:spPr>
          <a:xfrm>
            <a:off x="913774" y="885371"/>
            <a:ext cx="10363826" cy="5972629"/>
          </a:xfrm>
        </p:spPr>
        <p:txBody>
          <a:bodyPr>
            <a:normAutofit fontScale="85000" lnSpcReduction="10000"/>
          </a:bodyPr>
          <a:lstStyle/>
          <a:p>
            <a:r>
              <a:rPr lang="en-US" sz="2100" dirty="0"/>
              <a:t>people are generally fearful and distrustful of change. Change that involve new and complex technologies are especially stressful, particularly to older and less educated workers. They are fearful of losing their jobs, of losing control to machines, and of becoming useless. </a:t>
            </a:r>
          </a:p>
          <a:p>
            <a:r>
              <a:rPr lang="en-US" sz="2100" dirty="0"/>
              <a:t>Systems analysts, software engineers, and system designers need to be aware of these fears and need to directly address these fears in an honest and forthright manner, both to enhance the probability that the new system will contain the accumulated knowledge of these workers and will be used and to acknowledge their individual worth.</a:t>
            </a:r>
          </a:p>
          <a:p>
            <a:r>
              <a:rPr lang="en-US" sz="2100" dirty="0"/>
              <a:t>In addition, a major reason that management support the use of technology is to improve productivity, which in many instances mean the elimination (or radical redesign) of jobs. </a:t>
            </a:r>
          </a:p>
          <a:p>
            <a:r>
              <a:rPr lang="en-US" sz="2100" dirty="0"/>
              <a:t>In such a project, the designer of the new system can feel torn between their obligation to their employer to meet the specifications of the project and their obligations to fellow co-workers (and possibly friends) and to the needs of society. </a:t>
            </a:r>
          </a:p>
          <a:p>
            <a:r>
              <a:rPr lang="en-US" sz="2100" dirty="0"/>
              <a:t>Problems can arise from projects that either will result in reduced employment or will result in the need for workers with vastly different skill sets than that possessed by the present work force.</a:t>
            </a:r>
          </a:p>
          <a:p>
            <a:endParaRPr lang="en-US" sz="2100" dirty="0"/>
          </a:p>
          <a:p>
            <a:endParaRPr lang="en-US" dirty="0"/>
          </a:p>
        </p:txBody>
      </p:sp>
      <p:sp>
        <p:nvSpPr>
          <p:cNvPr id="4" name="Freeform: Shape 3">
            <a:extLst>
              <a:ext uri="{FF2B5EF4-FFF2-40B4-BE49-F238E27FC236}">
                <a16:creationId xmlns:a16="http://schemas.microsoft.com/office/drawing/2014/main" id="{61BE83F2-E1E8-225E-A068-55E4AC194D0A}"/>
              </a:ext>
            </a:extLst>
          </p:cNvPr>
          <p:cNvSpPr/>
          <p:nvPr/>
        </p:nvSpPr>
        <p:spPr>
          <a:xfrm>
            <a:off x="1001486" y="859971"/>
            <a:ext cx="4574595" cy="1589315"/>
          </a:xfrm>
          <a:custGeom>
            <a:avLst/>
            <a:gdLst>
              <a:gd name="connsiteX0" fmla="*/ 0 w 4574595"/>
              <a:gd name="connsiteY0" fmla="*/ 0 h 1589315"/>
              <a:gd name="connsiteX1" fmla="*/ 4452257 w 4574595"/>
              <a:gd name="connsiteY1" fmla="*/ 1589315 h 1589315"/>
            </a:gdLst>
            <a:ahLst/>
            <a:cxnLst>
              <a:cxn ang="0">
                <a:pos x="connsiteX0" y="connsiteY0"/>
              </a:cxn>
              <a:cxn ang="0">
                <a:pos x="connsiteX1" y="connsiteY1"/>
              </a:cxn>
            </a:cxnLst>
            <a:rect l="l" t="t" r="r" b="b"/>
            <a:pathLst>
              <a:path w="4574595" h="1589315">
                <a:moveTo>
                  <a:pt x="0" y="0"/>
                </a:moveTo>
                <a:cubicBezTo>
                  <a:pt x="2586264" y="645886"/>
                  <a:pt x="5172528" y="1291772"/>
                  <a:pt x="4452257" y="15893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8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8443"/>
            <a:ext cx="10364451" cy="895958"/>
          </a:xfrm>
        </p:spPr>
        <p:txBody>
          <a:bodyPr/>
          <a:lstStyle/>
          <a:p>
            <a:r>
              <a:rPr lang="en-US" dirty="0"/>
              <a:t>Job elimination</a:t>
            </a:r>
          </a:p>
        </p:txBody>
      </p:sp>
      <p:sp>
        <p:nvSpPr>
          <p:cNvPr id="3" name="Content Placeholder 2"/>
          <p:cNvSpPr>
            <a:spLocks noGrp="1"/>
          </p:cNvSpPr>
          <p:nvPr>
            <p:ph sz="quarter" idx="13"/>
          </p:nvPr>
        </p:nvSpPr>
        <p:spPr>
          <a:xfrm>
            <a:off x="913774" y="914401"/>
            <a:ext cx="10363826" cy="5714999"/>
          </a:xfrm>
        </p:spPr>
        <p:txBody>
          <a:bodyPr>
            <a:normAutofit fontScale="55000" lnSpcReduction="20000"/>
          </a:bodyPr>
          <a:lstStyle/>
          <a:p>
            <a:r>
              <a:rPr lang="en-US" sz="3600" dirty="0"/>
              <a:t>A new computer based technology is being considered by a company, which is better for the company as well as the clients. However if this is brought into use, a mainly computer literate work-force is required for the organization. Also lesser man-power will be needed.</a:t>
            </a:r>
          </a:p>
          <a:p>
            <a:r>
              <a:rPr lang="en-US" sz="3600" dirty="0"/>
              <a:t>The owner now has to decide whether he wants to </a:t>
            </a:r>
            <a:r>
              <a:rPr lang="en-US" sz="3600" u="sng" dirty="0"/>
              <a:t>treat</a:t>
            </a:r>
            <a:r>
              <a:rPr lang="en-US" sz="3600" dirty="0"/>
              <a:t> his clients with good services or be loyal to his employees who have helped the company grow. </a:t>
            </a:r>
          </a:p>
          <a:p>
            <a:r>
              <a:rPr lang="en-US" sz="3600" dirty="0"/>
              <a:t>Here an ethical dilemma confronts the owner</a:t>
            </a:r>
          </a:p>
          <a:p>
            <a:pPr marL="0" indent="0">
              <a:buNone/>
            </a:pPr>
            <a:r>
              <a:rPr lang="en-US" sz="3600" dirty="0"/>
              <a:t> </a:t>
            </a:r>
          </a:p>
          <a:p>
            <a:pPr lvl="0"/>
            <a:r>
              <a:rPr lang="en-US" sz="3600" dirty="0"/>
              <a:t>In the above situation, what would be the best option?</a:t>
            </a:r>
          </a:p>
          <a:p>
            <a:pPr lvl="0"/>
            <a:r>
              <a:rPr lang="en-US" sz="3600" dirty="0">
                <a:solidFill>
                  <a:srgbClr val="002060"/>
                </a:solidFill>
              </a:rPr>
              <a:t>Considering the well being of the staff, continue with the existing technology</a:t>
            </a:r>
          </a:p>
          <a:p>
            <a:pPr lvl="0"/>
            <a:r>
              <a:rPr lang="en-US" sz="3600" dirty="0">
                <a:solidFill>
                  <a:srgbClr val="C00000"/>
                </a:solidFill>
              </a:rPr>
              <a:t>Invest in the new technology and discontinue the redundant staff</a:t>
            </a:r>
          </a:p>
          <a:p>
            <a:pPr lvl="0"/>
            <a:r>
              <a:rPr lang="en-US" sz="3600" dirty="0">
                <a:solidFill>
                  <a:srgbClr val="7030A0"/>
                </a:solidFill>
              </a:rPr>
              <a:t>Upgrade the process and (1) train staff in new technology, and (2) take steps to transfer the excess staff to other areas, ensuring continuity of service</a:t>
            </a:r>
          </a:p>
          <a:p>
            <a:pPr lvl="0"/>
            <a:r>
              <a:rPr lang="en-US" sz="3600" dirty="0">
                <a:solidFill>
                  <a:srgbClr val="FF0000"/>
                </a:solidFill>
              </a:rPr>
              <a:t>Sell the company and get rid of the problem</a:t>
            </a:r>
          </a:p>
          <a:p>
            <a:endParaRPr lang="en-US" dirty="0"/>
          </a:p>
        </p:txBody>
      </p:sp>
    </p:spTree>
    <p:extLst>
      <p:ext uri="{BB962C8B-B14F-4D97-AF65-F5344CB8AC3E}">
        <p14:creationId xmlns:p14="http://schemas.microsoft.com/office/powerpoint/2010/main" val="416880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24" y="285750"/>
            <a:ext cx="10364451" cy="771525"/>
          </a:xfrm>
        </p:spPr>
        <p:txBody>
          <a:bodyPr>
            <a:noAutofit/>
          </a:bodyPr>
          <a:lstStyle/>
          <a:p>
            <a:r>
              <a:rPr lang="en-US" sz="4800" b="1" dirty="0"/>
              <a:t>Hackers</a:t>
            </a:r>
            <a:endParaRPr lang="en-US" sz="4800" dirty="0"/>
          </a:p>
        </p:txBody>
      </p:sp>
      <p:sp>
        <p:nvSpPr>
          <p:cNvPr id="3" name="Content Placeholder 2"/>
          <p:cNvSpPr>
            <a:spLocks noGrp="1"/>
          </p:cNvSpPr>
          <p:nvPr>
            <p:ph sz="quarter" idx="13"/>
          </p:nvPr>
        </p:nvSpPr>
        <p:spPr>
          <a:xfrm>
            <a:off x="913774" y="1257300"/>
            <a:ext cx="10363826" cy="4533900"/>
          </a:xfrm>
        </p:spPr>
        <p:txBody>
          <a:bodyPr>
            <a:normAutofit lnSpcReduction="10000"/>
          </a:bodyPr>
          <a:lstStyle/>
          <a:p>
            <a:r>
              <a:rPr lang="en-US" sz="2400" dirty="0"/>
              <a:t>computer specialist who compulsively challenge any computer security system, either to flaunt their skills or for the more sinister and unethical purpose of extorting money. </a:t>
            </a:r>
          </a:p>
          <a:p>
            <a:r>
              <a:rPr lang="en-US" sz="2400" dirty="0"/>
              <a:t>Some carry their art to the point of implanting “time bombs” or “Trojan horses” (unwanted codes that copy themselves into larger programs) that will “choke networks with dead-end tasks, spew out false information, erase files, and even destroy equipment. </a:t>
            </a:r>
          </a:p>
          <a:p>
            <a:r>
              <a:rPr lang="en-US" sz="2400" dirty="0"/>
              <a:t>This form of vandalism can be extremely harmful and is a straight-forward violation of property rights, even if only by reducing productivity by shutting down computer systems. </a:t>
            </a:r>
          </a:p>
        </p:txBody>
      </p:sp>
    </p:spTree>
    <p:extLst>
      <p:ext uri="{BB962C8B-B14F-4D97-AF65-F5344CB8AC3E}">
        <p14:creationId xmlns:p14="http://schemas.microsoft.com/office/powerpoint/2010/main" val="274613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04167"/>
            <a:ext cx="10364451" cy="695933"/>
          </a:xfrm>
        </p:spPr>
        <p:txBody>
          <a:bodyPr/>
          <a:lstStyle/>
          <a:p>
            <a:r>
              <a:rPr lang="en-US" b="1" dirty="0"/>
              <a:t>Hackers</a:t>
            </a:r>
            <a:endParaRPr lang="en-US" dirty="0"/>
          </a:p>
        </p:txBody>
      </p:sp>
      <p:sp>
        <p:nvSpPr>
          <p:cNvPr id="3" name="Content Placeholder 2"/>
          <p:cNvSpPr>
            <a:spLocks noGrp="1"/>
          </p:cNvSpPr>
          <p:nvPr>
            <p:ph sz="quarter" idx="13"/>
          </p:nvPr>
        </p:nvSpPr>
        <p:spPr>
          <a:xfrm>
            <a:off x="913774" y="800100"/>
            <a:ext cx="10363826" cy="6057900"/>
          </a:xfrm>
        </p:spPr>
        <p:txBody>
          <a:bodyPr>
            <a:normAutofit fontScale="70000" lnSpcReduction="20000"/>
          </a:bodyPr>
          <a:lstStyle/>
          <a:p>
            <a:r>
              <a:rPr lang="en-US" sz="2900" b="1" dirty="0"/>
              <a:t>Heartland Payment Systems </a:t>
            </a:r>
          </a:p>
          <a:p>
            <a:r>
              <a:rPr lang="en-US" sz="2300" dirty="0"/>
              <a:t>Date: March 2008</a:t>
            </a:r>
          </a:p>
          <a:p>
            <a:r>
              <a:rPr lang="en-US" sz="2300" dirty="0"/>
              <a:t>Impact: 134 million credit cards exposed</a:t>
            </a:r>
          </a:p>
          <a:p>
            <a:r>
              <a:rPr lang="en-US" sz="2600" dirty="0"/>
              <a:t>Details: At the time of the breach, Heartland was processing 100 million payment card transactions per month for 175,000 merchants — mostly small- to mid-sized retailers. The breach was discovered in January 2009 when Visa and MasterCard notified Heartland of suspicious transactions from accounts it had processed. The attackers exploited a known vulnerability to perform a SQL injection attack. Security analysts had warned retailers about the vulnerability for several years, and it made SQL injection the most common form of attack against websites at the time.</a:t>
            </a:r>
          </a:p>
          <a:p>
            <a:r>
              <a:rPr lang="en-US" sz="2600" dirty="0"/>
              <a:t>Because of the breach, the Payment Card Industry (PCI) deemed Heartland out of compliance with its Data Security Standard (DSS) and did not allow it to process payments of major credit card providers until May 2009. The company also paid an estimated $145 million in compensation for fraudulent payments.</a:t>
            </a:r>
          </a:p>
          <a:p>
            <a:r>
              <a:rPr lang="en-US" sz="2600" dirty="0"/>
              <a:t>The Heartland breach was a rare example where authorities caught the attacker. A federal grand jury indicted Albert Gonzalez and two unnamed Russian accomplices in 2009. Gonzalez, a Cuban American, was alleged to have masterminded the international operation that stole the credit and debit cards. He was sentenced in March 2010 to 20 years in federal prison.</a:t>
            </a:r>
          </a:p>
          <a:p>
            <a:endParaRPr lang="en-US" sz="2300" dirty="0"/>
          </a:p>
          <a:p>
            <a:pPr marL="0" indent="0">
              <a:buNone/>
            </a:pPr>
            <a:endParaRPr lang="en-US" sz="2300" dirty="0"/>
          </a:p>
        </p:txBody>
      </p:sp>
    </p:spTree>
    <p:extLst>
      <p:ext uri="{BB962C8B-B14F-4D97-AF65-F5344CB8AC3E}">
        <p14:creationId xmlns:p14="http://schemas.microsoft.com/office/powerpoint/2010/main" val="71541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814388"/>
          </a:xfrm>
        </p:spPr>
        <p:txBody>
          <a:bodyPr/>
          <a:lstStyle/>
          <a:p>
            <a:r>
              <a:rPr lang="en-US" b="1" dirty="0"/>
              <a:t>Hackers</a:t>
            </a:r>
            <a:endParaRPr lang="en-US" dirty="0"/>
          </a:p>
        </p:txBody>
      </p:sp>
      <p:sp>
        <p:nvSpPr>
          <p:cNvPr id="3" name="Content Placeholder 2"/>
          <p:cNvSpPr>
            <a:spLocks noGrp="1"/>
          </p:cNvSpPr>
          <p:nvPr>
            <p:ph sz="quarter" idx="13"/>
          </p:nvPr>
        </p:nvSpPr>
        <p:spPr>
          <a:xfrm>
            <a:off x="913774" y="1071564"/>
            <a:ext cx="10363826" cy="5386386"/>
          </a:xfrm>
        </p:spPr>
        <p:txBody>
          <a:bodyPr>
            <a:normAutofit fontScale="92500" lnSpcReduction="20000"/>
          </a:bodyPr>
          <a:lstStyle/>
          <a:p>
            <a:r>
              <a:rPr lang="en-US" sz="2200" b="1" dirty="0"/>
              <a:t>Yahoo</a:t>
            </a:r>
          </a:p>
          <a:p>
            <a:r>
              <a:rPr lang="en-US" dirty="0"/>
              <a:t>Date: 2013-14</a:t>
            </a:r>
          </a:p>
          <a:p>
            <a:r>
              <a:rPr lang="en-US" dirty="0"/>
              <a:t>Impact: 3 billion user accounts</a:t>
            </a:r>
          </a:p>
          <a:p>
            <a:r>
              <a:rPr lang="en-US" dirty="0"/>
              <a:t>Details: Yahoo announced in September 2016 that in 2014 it had been the victim of what would be the biggest data breach in history. The attackers compromised the real names, email addresses, dates of birth and telephone numbers of 500 million users. Yahoo claimed that most of the compromised passwords were hashed.</a:t>
            </a:r>
          </a:p>
          <a:p>
            <a:r>
              <a:rPr lang="en-US" dirty="0"/>
              <a:t>Then in December 2016, Yahoo disclosed another breach from 2013 by a different attacker that compromised the names, dates of birth, email addresses and passwords, and security questions and answers of 1 billion user accounts. Yahoo revised that estimate in October 2017 to include all of its 3 billion user accounts.</a:t>
            </a:r>
          </a:p>
          <a:p>
            <a:r>
              <a:rPr lang="en-US" dirty="0"/>
              <a:t>The timing of the original breach announcement was bad, as Yahoo was in the process of being acquired by Verizon, which eventually paid $4.48 billion for Yahoo’s core internet business. The breaches knocked an estimated $350 million off the value of the company.</a:t>
            </a:r>
          </a:p>
        </p:txBody>
      </p:sp>
    </p:spTree>
    <p:extLst>
      <p:ext uri="{BB962C8B-B14F-4D97-AF65-F5344CB8AC3E}">
        <p14:creationId xmlns:p14="http://schemas.microsoft.com/office/powerpoint/2010/main" val="125352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28589"/>
            <a:ext cx="10364451" cy="1028700"/>
          </a:xfrm>
        </p:spPr>
        <p:txBody>
          <a:bodyPr>
            <a:normAutofit/>
          </a:bodyPr>
          <a:lstStyle/>
          <a:p>
            <a:r>
              <a:rPr lang="en-US" sz="4000" b="1" dirty="0"/>
              <a:t>Hackers</a:t>
            </a:r>
            <a:endParaRPr lang="en-US" sz="4000" dirty="0"/>
          </a:p>
        </p:txBody>
      </p:sp>
      <p:sp>
        <p:nvSpPr>
          <p:cNvPr id="3" name="Content Placeholder 2"/>
          <p:cNvSpPr>
            <a:spLocks noGrp="1"/>
          </p:cNvSpPr>
          <p:nvPr>
            <p:ph sz="quarter" idx="13"/>
          </p:nvPr>
        </p:nvSpPr>
        <p:spPr>
          <a:xfrm>
            <a:off x="913774" y="1443038"/>
            <a:ext cx="10363826" cy="5600700"/>
          </a:xfrm>
        </p:spPr>
        <p:txBody>
          <a:bodyPr>
            <a:normAutofit/>
          </a:bodyPr>
          <a:lstStyle/>
          <a:p>
            <a:r>
              <a:rPr lang="en-US" dirty="0"/>
              <a:t>As coronavirus threatens to become a global pandemic, everyone’s keeping a close eye on how it’s spreading across the world. Several organizations have made dashboards to keep track of COVID-19. But now, hackers have found a way to use these dashboards to inject malware into computers.</a:t>
            </a:r>
          </a:p>
          <a:p>
            <a:endParaRPr lang="en-US" dirty="0"/>
          </a:p>
          <a:p>
            <a:r>
              <a:rPr lang="en-US" dirty="0"/>
              <a:t>Attackers design websites related to coronavirus in order to prompt you to download an application to keep you updated on the situation. This application doesn’t need any installation, and shows you a map of how COVID-19 is spreading. However, it is a front for attackers to generate a malicious binary file and install it on your computer.</a:t>
            </a:r>
          </a:p>
          <a:p>
            <a:endParaRPr lang="en-US" dirty="0"/>
          </a:p>
          <a:p>
            <a:pPr marL="0" indent="0">
              <a:buNone/>
            </a:pPr>
            <a:r>
              <a:rPr lang="en-US" dirty="0"/>
              <a:t> </a:t>
            </a:r>
          </a:p>
        </p:txBody>
      </p:sp>
    </p:spTree>
    <p:extLst>
      <p:ext uri="{BB962C8B-B14F-4D97-AF65-F5344CB8AC3E}">
        <p14:creationId xmlns:p14="http://schemas.microsoft.com/office/powerpoint/2010/main" val="27176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04167"/>
            <a:ext cx="10364451" cy="810233"/>
          </a:xfrm>
        </p:spPr>
        <p:txBody>
          <a:bodyPr/>
          <a:lstStyle/>
          <a:p>
            <a:r>
              <a:rPr lang="en-US" b="1" dirty="0"/>
              <a:t>Hackers - ransomware</a:t>
            </a:r>
            <a:endParaRPr lang="en-US" dirty="0"/>
          </a:p>
        </p:txBody>
      </p:sp>
      <p:sp>
        <p:nvSpPr>
          <p:cNvPr id="3" name="Content Placeholder 2"/>
          <p:cNvSpPr>
            <a:spLocks noGrp="1"/>
          </p:cNvSpPr>
          <p:nvPr>
            <p:ph sz="quarter" idx="13"/>
          </p:nvPr>
        </p:nvSpPr>
        <p:spPr>
          <a:xfrm>
            <a:off x="1185236" y="914400"/>
            <a:ext cx="10363826" cy="5643563"/>
          </a:xfrm>
        </p:spPr>
        <p:txBody>
          <a:bodyPr>
            <a:noAutofit/>
          </a:bodyPr>
          <a:lstStyle/>
          <a:p>
            <a:r>
              <a:rPr lang="en-US" dirty="0"/>
              <a:t>Ransomware is a type of malware that threatens to publish the victim's data or perpetually block access to it unless a ransom is paid. </a:t>
            </a:r>
          </a:p>
          <a:p>
            <a:r>
              <a:rPr lang="en-US" dirty="0"/>
              <a:t>While some simple ransomware may be reversed, more advanced malware use a technique  in which it encrypts the victim's files, making them inaccessible, and demand a ransom payment to decrypt them.</a:t>
            </a:r>
          </a:p>
          <a:p>
            <a:r>
              <a:rPr lang="en-US" dirty="0"/>
              <a:t>The ransom is demanded in Bitcoin and other cryptocurrency, making tracing and prosecuting the perpetrators difficult.</a:t>
            </a:r>
          </a:p>
          <a:p>
            <a:pPr marL="0" indent="0">
              <a:buNone/>
            </a:pPr>
            <a:endParaRPr lang="en-US" dirty="0"/>
          </a:p>
          <a:p>
            <a:pPr marL="0" indent="0">
              <a:spcBef>
                <a:spcPts val="0"/>
              </a:spcBef>
              <a:buNone/>
            </a:pPr>
            <a:r>
              <a:rPr lang="en-US" i="1" dirty="0">
                <a:solidFill>
                  <a:schemeClr val="tx2"/>
                </a:solidFill>
              </a:rPr>
              <a:t>Cyber gangsters have attacked (March 21) the computer </a:t>
            </a:r>
          </a:p>
          <a:p>
            <a:pPr marL="0" indent="0">
              <a:spcBef>
                <a:spcPts val="0"/>
              </a:spcBef>
              <a:buNone/>
            </a:pPr>
            <a:r>
              <a:rPr lang="en-US" i="1" dirty="0">
                <a:solidFill>
                  <a:schemeClr val="tx2"/>
                </a:solidFill>
              </a:rPr>
              <a:t>Systems of a medical research company on standby to </a:t>
            </a:r>
          </a:p>
          <a:p>
            <a:pPr marL="0" indent="0">
              <a:spcBef>
                <a:spcPts val="0"/>
              </a:spcBef>
              <a:buNone/>
            </a:pPr>
            <a:r>
              <a:rPr lang="en-US" i="1" dirty="0">
                <a:solidFill>
                  <a:schemeClr val="tx2"/>
                </a:solidFill>
              </a:rPr>
              <a:t>Carry out trials of a possible future vaccine for Covid-19.</a:t>
            </a:r>
          </a:p>
          <a:p>
            <a:pPr marL="0" indent="0">
              <a:spcBef>
                <a:spcPts val="0"/>
              </a:spcBef>
              <a:buNone/>
            </a:pPr>
            <a:endParaRPr lang="en-US" dirty="0">
              <a:solidFill>
                <a:schemeClr val="tx2"/>
              </a:solidFill>
            </a:endParaRPr>
          </a:p>
          <a:p>
            <a:pPr marL="0" indent="0">
              <a:spcBef>
                <a:spcPts val="0"/>
              </a:spcBef>
              <a:buNone/>
            </a:pPr>
            <a:r>
              <a:rPr lang="en-US" i="1" dirty="0">
                <a:solidFill>
                  <a:schemeClr val="accent6">
                    <a:lumMod val="50000"/>
                  </a:schemeClr>
                </a:solidFill>
              </a:rPr>
              <a:t>Banking technology </a:t>
            </a:r>
            <a:r>
              <a:rPr lang="en-US" i="1" dirty="0" err="1">
                <a:solidFill>
                  <a:schemeClr val="accent6">
                    <a:lumMod val="50000"/>
                  </a:schemeClr>
                </a:solidFill>
              </a:rPr>
              <a:t>FinTech</a:t>
            </a:r>
            <a:r>
              <a:rPr lang="en-US" i="1" dirty="0">
                <a:solidFill>
                  <a:schemeClr val="accent6">
                    <a:lumMod val="50000"/>
                  </a:schemeClr>
                </a:solidFill>
              </a:rPr>
              <a:t> </a:t>
            </a:r>
            <a:r>
              <a:rPr lang="en-US" i="1" dirty="0" err="1">
                <a:solidFill>
                  <a:schemeClr val="accent6">
                    <a:lumMod val="50000"/>
                  </a:schemeClr>
                </a:solidFill>
              </a:rPr>
              <a:t>Finastra</a:t>
            </a:r>
            <a:r>
              <a:rPr lang="en-US" i="1" dirty="0">
                <a:solidFill>
                  <a:schemeClr val="accent6">
                    <a:lumMod val="50000"/>
                  </a:schemeClr>
                </a:solidFill>
              </a:rPr>
              <a:t> was hit with a</a:t>
            </a:r>
          </a:p>
          <a:p>
            <a:pPr marL="0" indent="0">
              <a:spcBef>
                <a:spcPts val="0"/>
              </a:spcBef>
              <a:buNone/>
            </a:pPr>
            <a:r>
              <a:rPr lang="en-US" i="1" dirty="0">
                <a:solidFill>
                  <a:schemeClr val="accent6">
                    <a:lumMod val="50000"/>
                  </a:schemeClr>
                </a:solidFill>
              </a:rPr>
              <a:t>security breach on March 20 in what is believed </a:t>
            </a:r>
          </a:p>
          <a:p>
            <a:pPr marL="0" indent="0">
              <a:spcBef>
                <a:spcPts val="0"/>
              </a:spcBef>
              <a:buNone/>
            </a:pPr>
            <a:r>
              <a:rPr lang="en-US" i="1" dirty="0">
                <a:solidFill>
                  <a:schemeClr val="accent6">
                    <a:lumMod val="50000"/>
                  </a:schemeClr>
                </a:solidFill>
              </a:rPr>
              <a:t>To be a ransomware attack</a:t>
            </a:r>
          </a:p>
        </p:txBody>
      </p:sp>
      <p:pic>
        <p:nvPicPr>
          <p:cNvPr id="4" name="Picture 3"/>
          <p:cNvPicPr>
            <a:picLocks noChangeAspect="1"/>
          </p:cNvPicPr>
          <p:nvPr/>
        </p:nvPicPr>
        <p:blipFill>
          <a:blip r:embed="rId2"/>
          <a:stretch>
            <a:fillRect/>
          </a:stretch>
        </p:blipFill>
        <p:spPr>
          <a:xfrm>
            <a:off x="8943973" y="4050506"/>
            <a:ext cx="2876551" cy="2293144"/>
          </a:xfrm>
          <a:prstGeom prst="rect">
            <a:avLst/>
          </a:prstGeom>
        </p:spPr>
      </p:pic>
    </p:spTree>
    <p:extLst>
      <p:ext uri="{BB962C8B-B14F-4D97-AF65-F5344CB8AC3E}">
        <p14:creationId xmlns:p14="http://schemas.microsoft.com/office/powerpoint/2010/main" val="25704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additive="base">
                                        <p:cTn id="4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additive="base">
                                        <p:cTn id="5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 calcmode="lin" valueType="num">
                                      <p:cBhvr additive="base">
                                        <p:cTn id="5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
            <a:ext cx="10364451" cy="914400"/>
          </a:xfrm>
        </p:spPr>
        <p:txBody>
          <a:bodyPr>
            <a:normAutofit/>
          </a:bodyPr>
          <a:lstStyle/>
          <a:p>
            <a:r>
              <a:rPr lang="en-US" sz="4000" dirty="0"/>
              <a:t>UNHACKABLE Internet </a:t>
            </a:r>
          </a:p>
        </p:txBody>
      </p:sp>
      <p:sp>
        <p:nvSpPr>
          <p:cNvPr id="3" name="Content Placeholder 2"/>
          <p:cNvSpPr>
            <a:spLocks noGrp="1"/>
          </p:cNvSpPr>
          <p:nvPr>
            <p:ph sz="quarter" idx="13"/>
          </p:nvPr>
        </p:nvSpPr>
        <p:spPr>
          <a:xfrm>
            <a:off x="913774" y="914402"/>
            <a:ext cx="10363826" cy="4876798"/>
          </a:xfrm>
        </p:spPr>
        <p:txBody>
          <a:bodyPr>
            <a:normAutofit/>
          </a:bodyPr>
          <a:lstStyle/>
          <a:p>
            <a:endParaRPr lang="en-US" dirty="0"/>
          </a:p>
          <a:p>
            <a:endParaRPr lang="en-US" dirty="0"/>
          </a:p>
          <a:p>
            <a:endParaRPr lang="en-US" dirty="0"/>
          </a:p>
        </p:txBody>
      </p:sp>
      <p:sp>
        <p:nvSpPr>
          <p:cNvPr id="5" name="Rectangle 4"/>
          <p:cNvSpPr/>
          <p:nvPr/>
        </p:nvSpPr>
        <p:spPr>
          <a:xfrm>
            <a:off x="514351" y="914401"/>
            <a:ext cx="10944224" cy="5663089"/>
          </a:xfrm>
          <a:prstGeom prst="rect">
            <a:avLst/>
          </a:prstGeom>
        </p:spPr>
        <p:txBody>
          <a:bodyPr wrap="square">
            <a:spAutoFit/>
          </a:bodyPr>
          <a:lstStyle/>
          <a:p>
            <a:r>
              <a:rPr lang="en-US" sz="2200" dirty="0"/>
              <a:t>An internet based on quantum physics will soon enable inherently secure communication. A team at Delft University of Technology, Holland is building a network connecting four cities in the Netherlands entirely by means of quantum technology. Messages sent over this network will be </a:t>
            </a:r>
            <a:r>
              <a:rPr lang="en-US" sz="2200" dirty="0" err="1"/>
              <a:t>unhackable</a:t>
            </a:r>
            <a:r>
              <a:rPr lang="en-US" sz="2200" dirty="0"/>
              <a:t>.</a:t>
            </a:r>
          </a:p>
          <a:p>
            <a:endParaRPr lang="en-US" sz="800" dirty="0"/>
          </a:p>
          <a:p>
            <a:r>
              <a:rPr lang="en-US" sz="2200" dirty="0"/>
              <a:t>In the last few years, scientists have learned to transmit pairs of photons across fiber-optic cables in a way that absolutely protects the information encoded in them. A team in China used a form of the technology to construct a 2,000-kilometer network backbone between Beijing and Shanghai—but that project relies partly on classical components that periodically break the quantum link before establishing a new one, introducing the risk of hacking.</a:t>
            </a:r>
          </a:p>
          <a:p>
            <a:endParaRPr lang="en-US" sz="800" dirty="0"/>
          </a:p>
          <a:p>
            <a:r>
              <a:rPr lang="en-US" sz="2200" dirty="0"/>
              <a:t>The Delft network, in contrast, will be the first to transmit information between cities using quantum techniques from end to end.</a:t>
            </a:r>
          </a:p>
          <a:p>
            <a:endParaRPr lang="en-US" sz="800" dirty="0"/>
          </a:p>
          <a:p>
            <a:r>
              <a:rPr lang="en-US" sz="2200" dirty="0"/>
              <a:t>The technology relies on a quantum behavior of atomic particles called entanglement. Entangled photons can’t be covertly read without disrupting their content.</a:t>
            </a:r>
          </a:p>
          <a:p>
            <a:endParaRPr lang="en-US" sz="800" dirty="0"/>
          </a:p>
          <a:p>
            <a:r>
              <a:rPr lang="en-US" sz="2200" dirty="0"/>
              <a:t>Such repeaters are currently in design at Delft and elsewhere. The first should be completed in the </a:t>
            </a:r>
            <a:r>
              <a:rPr lang="en-US" sz="2200" b="1" dirty="0">
                <a:solidFill>
                  <a:srgbClr val="FF0000"/>
                </a:solidFill>
              </a:rPr>
              <a:t>next five to six years</a:t>
            </a:r>
            <a:r>
              <a:rPr lang="en-US" sz="2200" dirty="0"/>
              <a:t>, with a global quantum network following by the end of the decade.</a:t>
            </a:r>
          </a:p>
        </p:txBody>
      </p:sp>
    </p:spTree>
    <p:extLst>
      <p:ext uri="{BB962C8B-B14F-4D97-AF65-F5344CB8AC3E}">
        <p14:creationId xmlns:p14="http://schemas.microsoft.com/office/powerpoint/2010/main" val="1425291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18456"/>
            <a:ext cx="10364451" cy="795946"/>
          </a:xfrm>
        </p:spPr>
        <p:txBody>
          <a:bodyPr>
            <a:normAutofit/>
          </a:bodyPr>
          <a:lstStyle/>
          <a:p>
            <a:r>
              <a:rPr lang="en-US" sz="4000" dirty="0"/>
              <a:t>topics</a:t>
            </a:r>
          </a:p>
        </p:txBody>
      </p:sp>
      <p:sp>
        <p:nvSpPr>
          <p:cNvPr id="3" name="Content Placeholder 2"/>
          <p:cNvSpPr>
            <a:spLocks noGrp="1"/>
          </p:cNvSpPr>
          <p:nvPr>
            <p:ph sz="quarter" idx="13"/>
          </p:nvPr>
        </p:nvSpPr>
        <p:spPr>
          <a:xfrm>
            <a:off x="913774" y="914402"/>
            <a:ext cx="10363826" cy="5943598"/>
          </a:xfrm>
        </p:spPr>
        <p:txBody>
          <a:bodyPr>
            <a:normAutofit lnSpcReduction="10000"/>
          </a:bodyPr>
          <a:lstStyle/>
          <a:p>
            <a:r>
              <a:rPr lang="en-US" sz="2400" dirty="0"/>
              <a:t>Introduction</a:t>
            </a:r>
          </a:p>
          <a:p>
            <a:r>
              <a:rPr lang="en-US" sz="2400" dirty="0"/>
              <a:t>The internet and free speech</a:t>
            </a:r>
          </a:p>
          <a:p>
            <a:pPr lvl="1"/>
            <a:r>
              <a:rPr lang="en-US" sz="2200" dirty="0"/>
              <a:t>Social media</a:t>
            </a:r>
          </a:p>
          <a:p>
            <a:r>
              <a:rPr lang="en-US" sz="2400" dirty="0"/>
              <a:t>Computers, Internet and power relationships</a:t>
            </a:r>
          </a:p>
          <a:p>
            <a:r>
              <a:rPr lang="en-US" sz="2400" dirty="0"/>
              <a:t>Job elimination</a:t>
            </a:r>
          </a:p>
          <a:p>
            <a:r>
              <a:rPr lang="en-US" sz="2400" dirty="0"/>
              <a:t>Hackers</a:t>
            </a:r>
          </a:p>
          <a:p>
            <a:pPr lvl="1"/>
            <a:r>
              <a:rPr lang="en-US" sz="2200" dirty="0"/>
              <a:t>Ransomware</a:t>
            </a:r>
          </a:p>
          <a:p>
            <a:r>
              <a:rPr lang="en-US" sz="2400" dirty="0"/>
              <a:t>Data and Software</a:t>
            </a:r>
          </a:p>
          <a:p>
            <a:r>
              <a:rPr lang="en-US" sz="2400" dirty="0"/>
              <a:t>Embezzlement</a:t>
            </a:r>
          </a:p>
          <a:p>
            <a:r>
              <a:rPr lang="en-US" sz="2400" dirty="0"/>
              <a:t>ten Commandments of Computer Ethics</a:t>
            </a:r>
          </a:p>
          <a:p>
            <a:r>
              <a:rPr lang="en-US" sz="2400" dirty="0"/>
              <a:t>acknowledgement</a:t>
            </a:r>
          </a:p>
          <a:p>
            <a:pPr lvl="1"/>
            <a:endParaRPr lang="en-US" sz="2200" dirty="0"/>
          </a:p>
          <a:p>
            <a:endParaRPr lang="en-US" sz="2400" dirty="0"/>
          </a:p>
          <a:p>
            <a:endParaRPr lang="en-US" sz="2400" dirty="0"/>
          </a:p>
        </p:txBody>
      </p:sp>
    </p:spTree>
    <p:extLst>
      <p:ext uri="{BB962C8B-B14F-4D97-AF65-F5344CB8AC3E}">
        <p14:creationId xmlns:p14="http://schemas.microsoft.com/office/powerpoint/2010/main" val="1575853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228600"/>
            <a:ext cx="10364451" cy="624627"/>
          </a:xfrm>
        </p:spPr>
        <p:txBody>
          <a:bodyPr/>
          <a:lstStyle/>
          <a:p>
            <a:r>
              <a:rPr lang="en-US" b="1" dirty="0"/>
              <a:t>Data and Software</a:t>
            </a:r>
            <a:endParaRPr lang="en-US" dirty="0"/>
          </a:p>
        </p:txBody>
      </p:sp>
      <p:sp>
        <p:nvSpPr>
          <p:cNvPr id="3" name="Content Placeholder 2"/>
          <p:cNvSpPr>
            <a:spLocks noGrp="1"/>
          </p:cNvSpPr>
          <p:nvPr>
            <p:ph sz="quarter" idx="13"/>
          </p:nvPr>
        </p:nvSpPr>
        <p:spPr>
          <a:xfrm>
            <a:off x="913774" y="853227"/>
            <a:ext cx="10363826" cy="6004773"/>
          </a:xfrm>
        </p:spPr>
        <p:txBody>
          <a:bodyPr>
            <a:normAutofit fontScale="92500" lnSpcReduction="10000"/>
          </a:bodyPr>
          <a:lstStyle/>
          <a:p>
            <a:r>
              <a:rPr lang="en-US" b="1" i="1" dirty="0"/>
              <a:t>Data,</a:t>
            </a:r>
            <a:r>
              <a:rPr lang="en-US" dirty="0"/>
              <a:t> in this context, refers to information stored in a computer, whether the information expresses facts or falsehoods. </a:t>
            </a:r>
          </a:p>
          <a:p>
            <a:r>
              <a:rPr lang="en-US" b="1" i="1" dirty="0"/>
              <a:t>Software</a:t>
            </a:r>
            <a:r>
              <a:rPr lang="en-US" dirty="0"/>
              <a:t> refers to programs that direct an electronic machine (hardware) to perform certain tasks: typically tasks involving problem solving. Programs have several aspects:</a:t>
            </a:r>
          </a:p>
          <a:p>
            <a:pPr marL="800100" lvl="1" indent="-342900">
              <a:buAutoNum type="arabicParenBoth"/>
            </a:pPr>
            <a:r>
              <a:rPr lang="en-US" dirty="0"/>
              <a:t>an algorithm, which explicitly states the steps in solving a problem; </a:t>
            </a:r>
          </a:p>
          <a:p>
            <a:pPr marL="800100" lvl="1" indent="-342900">
              <a:buAutoNum type="arabicParenBoth"/>
            </a:pPr>
            <a:r>
              <a:rPr lang="en-US" dirty="0"/>
              <a:t>a source code, which expresses the algorithm in a general computer language (such as Pascal, C, or FORTRAN); and </a:t>
            </a:r>
          </a:p>
          <a:p>
            <a:pPr marL="457200" lvl="1" indent="0">
              <a:buNone/>
            </a:pPr>
            <a:r>
              <a:rPr lang="en-US" dirty="0"/>
              <a:t>(3) an object code, which translates a source code into the specific machine language 	of ones and zeros. </a:t>
            </a:r>
          </a:p>
          <a:p>
            <a:pPr marL="0" indent="0">
              <a:buNone/>
            </a:pPr>
            <a:r>
              <a:rPr lang="en-US" b="1" dirty="0"/>
              <a:t>Which of these aspects of computers are property, which can be privately owned, and which can be protected ???</a:t>
            </a:r>
          </a:p>
          <a:p>
            <a:pPr marL="0" indent="0">
              <a:buNone/>
            </a:pPr>
            <a:r>
              <a:rPr lang="en-US" i="1" dirty="0"/>
              <a:t> </a:t>
            </a:r>
            <a:r>
              <a:rPr lang="en-US" i="1" dirty="0">
                <a:solidFill>
                  <a:schemeClr val="accent6">
                    <a:lumMod val="50000"/>
                  </a:schemeClr>
                </a:solidFill>
              </a:rPr>
              <a:t>A car owner cannot drive on public roads until he or she satisfies laws about vehicle registration, insurance, and driver’s licenses.</a:t>
            </a:r>
          </a:p>
          <a:p>
            <a:pPr marL="0" indent="0">
              <a:buNone/>
            </a:pPr>
            <a:r>
              <a:rPr lang="en-US" i="1" dirty="0">
                <a:solidFill>
                  <a:schemeClr val="tx2"/>
                </a:solidFill>
              </a:rPr>
              <a:t>a purchased book is the owner’s, but that does not mean he or she can copy the entire book and sell it. </a:t>
            </a:r>
          </a:p>
        </p:txBody>
      </p:sp>
    </p:spTree>
    <p:extLst>
      <p:ext uri="{BB962C8B-B14F-4D97-AF65-F5344CB8AC3E}">
        <p14:creationId xmlns:p14="http://schemas.microsoft.com/office/powerpoint/2010/main" val="130669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871538"/>
          </a:xfrm>
        </p:spPr>
        <p:txBody>
          <a:bodyPr/>
          <a:lstStyle/>
          <a:p>
            <a:r>
              <a:rPr lang="en-US" b="1" dirty="0"/>
              <a:t>Data and Software</a:t>
            </a:r>
            <a:endParaRPr lang="en-US" dirty="0"/>
          </a:p>
        </p:txBody>
      </p:sp>
      <p:sp>
        <p:nvSpPr>
          <p:cNvPr id="3" name="Content Placeholder 2"/>
          <p:cNvSpPr>
            <a:spLocks noGrp="1"/>
          </p:cNvSpPr>
          <p:nvPr>
            <p:ph sz="quarter" idx="13"/>
          </p:nvPr>
        </p:nvSpPr>
        <p:spPr>
          <a:xfrm>
            <a:off x="913774" y="871539"/>
            <a:ext cx="10530514" cy="5672137"/>
          </a:xfrm>
        </p:spPr>
        <p:txBody>
          <a:bodyPr>
            <a:normAutofit/>
          </a:bodyPr>
          <a:lstStyle/>
          <a:p>
            <a:r>
              <a:rPr lang="en-US" dirty="0"/>
              <a:t>Patents on software are restricted to detailed coding sequences and other processes rather than final products. </a:t>
            </a:r>
          </a:p>
          <a:p>
            <a:r>
              <a:rPr lang="en-US" dirty="0"/>
              <a:t>Not only are software patents difficult to obtain, they also create international disagreements because of differences in patent laws. </a:t>
            </a:r>
          </a:p>
          <a:p>
            <a:r>
              <a:rPr lang="en-US" dirty="0"/>
              <a:t>What does this mean? Does a company steal the property of a software producer if it buys one copy and then reproduces dozens of copies for its other employees? </a:t>
            </a:r>
            <a:r>
              <a:rPr lang="en-US" sz="2800" b="1" dirty="0">
                <a:solidFill>
                  <a:srgbClr val="0070C0"/>
                </a:solidFill>
              </a:rPr>
              <a:t>Yes !!!,</a:t>
            </a:r>
            <a:r>
              <a:rPr lang="en-US" dirty="0"/>
              <a:t> unless a special agreement has been reached with the software producer. </a:t>
            </a:r>
          </a:p>
          <a:p>
            <a:r>
              <a:rPr lang="en-US" dirty="0"/>
              <a:t>Is making a dozen copies of a program borrowed from a friend for resale stealing? </a:t>
            </a:r>
            <a:r>
              <a:rPr lang="en-US" sz="2800" b="1" dirty="0">
                <a:solidFill>
                  <a:srgbClr val="0070C0"/>
                </a:solidFill>
              </a:rPr>
              <a:t>Yes !!!</a:t>
            </a:r>
            <a:r>
              <a:rPr lang="en-US" dirty="0"/>
              <a:t>. </a:t>
            </a:r>
          </a:p>
          <a:p>
            <a:r>
              <a:rPr lang="en-US" dirty="0"/>
              <a:t>the widespread practice of copying clearly denies the creators and producers of the programs the money to which they are entitled, and as such it is </a:t>
            </a:r>
            <a:r>
              <a:rPr lang="en-US" sz="2800" b="1" dirty="0">
                <a:solidFill>
                  <a:srgbClr val="3333CC"/>
                </a:solidFill>
              </a:rPr>
              <a:t>unethical, </a:t>
            </a:r>
            <a:r>
              <a:rPr lang="en-US" dirty="0"/>
              <a:t>and is a form of </a:t>
            </a:r>
            <a:r>
              <a:rPr lang="en-US" sz="2800" b="1" dirty="0">
                <a:solidFill>
                  <a:srgbClr val="FF0000"/>
                </a:solidFill>
              </a:rPr>
              <a:t>theft. </a:t>
            </a:r>
          </a:p>
          <a:p>
            <a:endParaRPr lang="en-US" dirty="0"/>
          </a:p>
        </p:txBody>
      </p:sp>
    </p:spTree>
    <p:extLst>
      <p:ext uri="{BB962C8B-B14F-4D97-AF65-F5344CB8AC3E}">
        <p14:creationId xmlns:p14="http://schemas.microsoft.com/office/powerpoint/2010/main" val="29276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2729"/>
            <a:ext cx="10364451" cy="895959"/>
          </a:xfrm>
        </p:spPr>
        <p:txBody>
          <a:bodyPr>
            <a:normAutofit/>
          </a:bodyPr>
          <a:lstStyle/>
          <a:p>
            <a:r>
              <a:rPr lang="en-US" sz="4000" b="1" dirty="0"/>
              <a:t>embezzlement</a:t>
            </a:r>
          </a:p>
        </p:txBody>
      </p:sp>
      <p:sp>
        <p:nvSpPr>
          <p:cNvPr id="3" name="Content Placeholder 2"/>
          <p:cNvSpPr>
            <a:spLocks noGrp="1"/>
          </p:cNvSpPr>
          <p:nvPr>
            <p:ph sz="quarter" idx="13"/>
          </p:nvPr>
        </p:nvSpPr>
        <p:spPr>
          <a:xfrm>
            <a:off x="913774" y="928688"/>
            <a:ext cx="10363826" cy="5786437"/>
          </a:xfrm>
        </p:spPr>
        <p:txBody>
          <a:bodyPr>
            <a:normAutofit fontScale="92500" lnSpcReduction="10000"/>
          </a:bodyPr>
          <a:lstStyle/>
          <a:p>
            <a:pPr marL="400050" lvl="1" indent="-400050"/>
            <a:r>
              <a:rPr lang="en-US" sz="2600" b="1" dirty="0">
                <a:solidFill>
                  <a:srgbClr val="3333CC"/>
                </a:solidFill>
              </a:rPr>
              <a:t>What Is Embezzlement?</a:t>
            </a:r>
          </a:p>
          <a:p>
            <a:pPr marL="400050" lvl="1" indent="-400050"/>
            <a:r>
              <a:rPr lang="en-US" sz="2400" dirty="0"/>
              <a:t>Embezzlement refers to a form of white-collar crime in which a person or entity misappropriates the assets entrusted to him or her. In this type of fraud, the embezzler attains the assets lawfully and has the right to possess them, but the assets are then used for unintended purposes.</a:t>
            </a:r>
          </a:p>
          <a:p>
            <a:pPr marL="400050" lvl="1" indent="-400050"/>
            <a:r>
              <a:rPr lang="en-US" sz="2400" dirty="0"/>
              <a:t>Embezzlement is a breach of the fiduciary responsibilities  (trust) placed upon a person.</a:t>
            </a:r>
          </a:p>
          <a:p>
            <a:pPr marL="400050" lvl="1" indent="-400050"/>
            <a:r>
              <a:rPr lang="en-US" sz="2400" dirty="0"/>
              <a:t>The nature of embezzlement can be both small and large. </a:t>
            </a:r>
          </a:p>
          <a:p>
            <a:pPr marL="400050" lvl="1" indent="-400050"/>
            <a:r>
              <a:rPr lang="en-US" sz="2400" dirty="0"/>
              <a:t>Embezzling funds can be as minor as a store clerk pocketing a few bucks from a cash register. However, on a grander scale, embezzlement also occurs when the executives of large companies falsely expense millions of dollars, transferring the funds into personal accounts. </a:t>
            </a:r>
          </a:p>
          <a:p>
            <a:pPr marL="400050" lvl="1" indent="-400050"/>
            <a:r>
              <a:rPr lang="en-US" sz="2400" dirty="0"/>
              <a:t>Depending on the scale of the crime, embezzlement may be punishable by large fines and time in jail.</a:t>
            </a:r>
          </a:p>
        </p:txBody>
      </p:sp>
    </p:spTree>
    <p:extLst>
      <p:ext uri="{BB962C8B-B14F-4D97-AF65-F5344CB8AC3E}">
        <p14:creationId xmlns:p14="http://schemas.microsoft.com/office/powerpoint/2010/main" val="298530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828675"/>
          </a:xfrm>
        </p:spPr>
        <p:txBody>
          <a:bodyPr>
            <a:normAutofit/>
          </a:bodyPr>
          <a:lstStyle/>
          <a:p>
            <a:r>
              <a:rPr lang="en-US" sz="4000" b="1" dirty="0"/>
              <a:t>embezzlement</a:t>
            </a:r>
            <a:endParaRPr lang="en-US" sz="4000" dirty="0"/>
          </a:p>
        </p:txBody>
      </p:sp>
      <p:sp>
        <p:nvSpPr>
          <p:cNvPr id="3" name="Content Placeholder 2"/>
          <p:cNvSpPr>
            <a:spLocks noGrp="1"/>
          </p:cNvSpPr>
          <p:nvPr>
            <p:ph sz="quarter" idx="13"/>
          </p:nvPr>
        </p:nvSpPr>
        <p:spPr>
          <a:xfrm>
            <a:off x="913774" y="942975"/>
            <a:ext cx="10363826" cy="5329237"/>
          </a:xfrm>
        </p:spPr>
        <p:txBody>
          <a:bodyPr>
            <a:normAutofit lnSpcReduction="10000"/>
          </a:bodyPr>
          <a:lstStyle/>
          <a:p>
            <a:r>
              <a:rPr lang="en-US" dirty="0"/>
              <a:t>Increasingly, business transactions that formerly were recorded on ledger pages are being translated into magnetic impulses in a computer's memory section. It's a relatively simple matter for a swindler with technical know-how and a little imagination to program a computer to steal from a company. </a:t>
            </a:r>
          </a:p>
          <a:p>
            <a:r>
              <a:rPr lang="en-US" dirty="0"/>
              <a:t>All too often corporate executives fail to question the reliability of financial results that emerge from complex, million-dollar machines. They simply forget that the machines have been built to do whatever the operators direct. </a:t>
            </a:r>
          </a:p>
          <a:p>
            <a:r>
              <a:rPr lang="en-US" sz="2200" b="1" dirty="0">
                <a:solidFill>
                  <a:srgbClr val="FF0000"/>
                </a:solidFill>
              </a:rPr>
              <a:t>There's nothing to stop them from working quite efficiently for the dishonest.</a:t>
            </a:r>
          </a:p>
          <a:p>
            <a:endParaRPr lang="en-US" dirty="0"/>
          </a:p>
          <a:p>
            <a:r>
              <a:rPr lang="en-US" sz="2400" i="1" dirty="0">
                <a:solidFill>
                  <a:srgbClr val="3333CC"/>
                </a:solidFill>
              </a:rPr>
              <a:t>Computer programmers and computer operators are constantly discovering new ways to commit embezzlement through the manipulation of computer databases and digital networks.</a:t>
            </a:r>
            <a:endParaRPr lang="en-US" sz="2400" b="1" i="1" dirty="0">
              <a:solidFill>
                <a:srgbClr val="3333CC"/>
              </a:solidFill>
            </a:endParaRPr>
          </a:p>
        </p:txBody>
      </p:sp>
    </p:spTree>
    <p:extLst>
      <p:ext uri="{BB962C8B-B14F-4D97-AF65-F5344CB8AC3E}">
        <p14:creationId xmlns:p14="http://schemas.microsoft.com/office/powerpoint/2010/main" val="39154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
            <a:ext cx="10364451" cy="857250"/>
          </a:xfrm>
        </p:spPr>
        <p:txBody>
          <a:bodyPr>
            <a:normAutofit/>
          </a:bodyPr>
          <a:lstStyle/>
          <a:p>
            <a:r>
              <a:rPr lang="en-US" sz="4000" b="1" dirty="0"/>
              <a:t>embezzlement</a:t>
            </a:r>
            <a:endParaRPr lang="en-US" sz="4000" dirty="0"/>
          </a:p>
        </p:txBody>
      </p:sp>
      <p:sp>
        <p:nvSpPr>
          <p:cNvPr id="3" name="Content Placeholder 2"/>
          <p:cNvSpPr>
            <a:spLocks noGrp="1"/>
          </p:cNvSpPr>
          <p:nvPr>
            <p:ph sz="quarter" idx="13"/>
          </p:nvPr>
        </p:nvSpPr>
        <p:spPr>
          <a:xfrm>
            <a:off x="913774" y="857250"/>
            <a:ext cx="10363826" cy="6000749"/>
          </a:xfrm>
        </p:spPr>
        <p:txBody>
          <a:bodyPr>
            <a:normAutofit fontScale="92500" lnSpcReduction="20000"/>
          </a:bodyPr>
          <a:lstStyle/>
          <a:p>
            <a:r>
              <a:rPr lang="en-US" dirty="0"/>
              <a:t>five examples of computer embezzlement that employees have used: </a:t>
            </a:r>
          </a:p>
          <a:p>
            <a:r>
              <a:rPr lang="en-US" sz="2200" b="1" dirty="0">
                <a:solidFill>
                  <a:srgbClr val="C00000"/>
                </a:solidFill>
              </a:rPr>
              <a:t>salami and trapdoor techniques</a:t>
            </a:r>
            <a:r>
              <a:rPr lang="en-US" sz="2200" b="1" dirty="0">
                <a:solidFill>
                  <a:schemeClr val="accent4">
                    <a:lumMod val="75000"/>
                  </a:schemeClr>
                </a:solidFill>
              </a:rPr>
              <a:t>: </a:t>
            </a:r>
            <a:r>
              <a:rPr lang="en-US" sz="2200" dirty="0"/>
              <a:t>This may involve taking a very small amount of money off every transaction that gets processed. The small amount of money never gets noticed as it's being transferred into another bank account belonging to the person committing the crime.</a:t>
            </a:r>
          </a:p>
          <a:p>
            <a:r>
              <a:rPr lang="en-US" sz="2200" b="1" dirty="0">
                <a:solidFill>
                  <a:srgbClr val="C00000"/>
                </a:solidFill>
              </a:rPr>
              <a:t>Logic bombs: </a:t>
            </a:r>
            <a:r>
              <a:rPr lang="en-US" sz="2200" dirty="0"/>
              <a:t>Logic bombs involve computer commands that engage at specific times periodically. They might shift money, erase information or shut down a computer system at predetermined intervals.</a:t>
            </a:r>
          </a:p>
          <a:p>
            <a:r>
              <a:rPr lang="en-US" sz="2200" b="1" dirty="0">
                <a:solidFill>
                  <a:srgbClr val="C00000"/>
                </a:solidFill>
              </a:rPr>
              <a:t>Data diddling</a:t>
            </a:r>
            <a:r>
              <a:rPr lang="en-US" sz="2200" dirty="0">
                <a:solidFill>
                  <a:srgbClr val="C00000"/>
                </a:solidFill>
              </a:rPr>
              <a:t>: </a:t>
            </a:r>
            <a:r>
              <a:rPr lang="en-US" sz="2200" dirty="0"/>
              <a:t>This involves the manipulation of the way a computer program operates to deactivate the control mechanisms used to detect embezzlement.</a:t>
            </a:r>
          </a:p>
          <a:p>
            <a:r>
              <a:rPr lang="en-US" sz="2200" b="1" dirty="0">
                <a:solidFill>
                  <a:srgbClr val="C00000"/>
                </a:solidFill>
              </a:rPr>
              <a:t>Skimming:</a:t>
            </a:r>
            <a:r>
              <a:rPr lang="en-US" sz="2200" dirty="0"/>
              <a:t> Computer operators might skim a customer's account information from a database in order to make an unapproved resale or to use the information for other criminal purposes.</a:t>
            </a:r>
          </a:p>
          <a:p>
            <a:r>
              <a:rPr lang="en-US" sz="2200" b="1" dirty="0">
                <a:solidFill>
                  <a:srgbClr val="C00000"/>
                </a:solidFill>
              </a:rPr>
              <a:t>Trojan horses</a:t>
            </a:r>
            <a:r>
              <a:rPr lang="en-US" sz="2200" dirty="0">
                <a:solidFill>
                  <a:srgbClr val="C00000"/>
                </a:solidFill>
              </a:rPr>
              <a:t>: </a:t>
            </a:r>
            <a:r>
              <a:rPr lang="en-US" sz="2200" dirty="0"/>
              <a:t>This could be a computer virus that inserts hidden commands in existing computer programs that results in the program performing unauthorized functions. Those functions might involve the siphoning of funds into another bank account.</a:t>
            </a:r>
          </a:p>
        </p:txBody>
      </p:sp>
    </p:spTree>
    <p:extLst>
      <p:ext uri="{BB962C8B-B14F-4D97-AF65-F5344CB8AC3E}">
        <p14:creationId xmlns:p14="http://schemas.microsoft.com/office/powerpoint/2010/main" val="176627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1243584"/>
          </a:xfrm>
        </p:spPr>
        <p:txBody>
          <a:bodyPr/>
          <a:lstStyle/>
          <a:p>
            <a:r>
              <a:rPr lang="en-US" b="1" dirty="0">
                <a:solidFill>
                  <a:srgbClr val="0070C0"/>
                </a:solidFill>
              </a:rPr>
              <a:t>ten Commandments of Computer Ethics</a:t>
            </a:r>
            <a:br>
              <a:rPr lang="en-US" b="1" dirty="0">
                <a:solidFill>
                  <a:srgbClr val="0070C0"/>
                </a:solidFill>
              </a:rPr>
            </a:br>
            <a:endParaRPr lang="en-US" b="1" dirty="0">
              <a:solidFill>
                <a:srgbClr val="0070C0"/>
              </a:solidFill>
            </a:endParaRPr>
          </a:p>
        </p:txBody>
      </p:sp>
      <p:sp>
        <p:nvSpPr>
          <p:cNvPr id="3" name="Content Placeholder 2"/>
          <p:cNvSpPr>
            <a:spLocks noGrp="1"/>
          </p:cNvSpPr>
          <p:nvPr>
            <p:ph sz="quarter" idx="13"/>
          </p:nvPr>
        </p:nvSpPr>
        <p:spPr>
          <a:xfrm>
            <a:off x="913774" y="932688"/>
            <a:ext cx="10363826" cy="5925312"/>
          </a:xfrm>
        </p:spPr>
        <p:txBody>
          <a:bodyPr>
            <a:normAutofit/>
          </a:bodyPr>
          <a:lstStyle/>
          <a:p>
            <a:pPr marL="457200" indent="-457200">
              <a:buFont typeface="+mj-lt"/>
              <a:buAutoNum type="arabicPeriod"/>
            </a:pPr>
            <a:r>
              <a:rPr lang="en-US" sz="2400" dirty="0"/>
              <a:t>Thou shalt not use a computer to harm other people.</a:t>
            </a:r>
          </a:p>
          <a:p>
            <a:pPr marL="457200" indent="-457200">
              <a:buFont typeface="+mj-lt"/>
              <a:buAutoNum type="arabicPeriod"/>
            </a:pPr>
            <a:r>
              <a:rPr lang="en-US" sz="2400" dirty="0"/>
              <a:t>Thou shalt not interfere with other people's computer work.</a:t>
            </a:r>
          </a:p>
          <a:p>
            <a:pPr marL="457200" indent="-457200">
              <a:buFont typeface="+mj-lt"/>
              <a:buAutoNum type="arabicPeriod"/>
            </a:pPr>
            <a:r>
              <a:rPr lang="en-US" sz="2400" dirty="0"/>
              <a:t>Thou shalt not snoop around in other people's computer files.</a:t>
            </a:r>
          </a:p>
          <a:p>
            <a:pPr marL="457200" indent="-457200">
              <a:buFont typeface="+mj-lt"/>
              <a:buAutoNum type="arabicPeriod"/>
            </a:pPr>
            <a:r>
              <a:rPr lang="en-US" sz="2400" dirty="0"/>
              <a:t>Thou shalt not use a computer to steal.</a:t>
            </a:r>
          </a:p>
          <a:p>
            <a:pPr marL="457200" indent="-457200">
              <a:buFont typeface="+mj-lt"/>
              <a:buAutoNum type="arabicPeriod"/>
            </a:pPr>
            <a:r>
              <a:rPr lang="en-US" sz="2400" dirty="0"/>
              <a:t>Thou shalt not use a computer to bear false witness.</a:t>
            </a:r>
          </a:p>
          <a:p>
            <a:pPr marL="457200" indent="-457200">
              <a:buFont typeface="+mj-lt"/>
              <a:buAutoNum type="arabicPeriod"/>
            </a:pPr>
            <a:r>
              <a:rPr lang="en-US" sz="2400" dirty="0"/>
              <a:t>Thou shalt not copy or use proprietary software that you have not purchased.</a:t>
            </a:r>
          </a:p>
          <a:p>
            <a:pPr marL="457200" indent="-457200">
              <a:buFont typeface="+mj-lt"/>
              <a:buAutoNum type="arabicPeriod"/>
            </a:pPr>
            <a:r>
              <a:rPr lang="en-US" sz="2400" dirty="0"/>
              <a:t>Thou shalt not use other people's computer resources without authorization or proper compensation.</a:t>
            </a:r>
          </a:p>
        </p:txBody>
      </p:sp>
    </p:spTree>
    <p:extLst>
      <p:ext uri="{BB962C8B-B14F-4D97-AF65-F5344CB8AC3E}">
        <p14:creationId xmlns:p14="http://schemas.microsoft.com/office/powerpoint/2010/main" val="354861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1188720"/>
          </a:xfrm>
        </p:spPr>
        <p:txBody>
          <a:bodyPr/>
          <a:lstStyle/>
          <a:p>
            <a:r>
              <a:rPr lang="en-US" b="1" dirty="0">
                <a:solidFill>
                  <a:srgbClr val="0070C0"/>
                </a:solidFill>
              </a:rPr>
              <a:t>ten Commandments of Computer Ethics</a:t>
            </a:r>
            <a:endParaRPr lang="en-US" dirty="0"/>
          </a:p>
        </p:txBody>
      </p:sp>
      <p:sp>
        <p:nvSpPr>
          <p:cNvPr id="3" name="Content Placeholder 2"/>
          <p:cNvSpPr>
            <a:spLocks noGrp="1"/>
          </p:cNvSpPr>
          <p:nvPr>
            <p:ph sz="quarter" idx="13"/>
          </p:nvPr>
        </p:nvSpPr>
        <p:spPr>
          <a:xfrm>
            <a:off x="913774" y="1042416"/>
            <a:ext cx="10363826" cy="4748783"/>
          </a:xfrm>
        </p:spPr>
        <p:txBody>
          <a:bodyPr/>
          <a:lstStyle/>
          <a:p>
            <a:pPr marL="0" indent="0">
              <a:buNone/>
            </a:pPr>
            <a:r>
              <a:rPr lang="en-US" sz="2400" dirty="0"/>
              <a:t>8</a:t>
            </a:r>
            <a:r>
              <a:rPr lang="en-US" dirty="0"/>
              <a:t>.    </a:t>
            </a:r>
            <a:r>
              <a:rPr lang="en-US" sz="2400" dirty="0"/>
              <a:t>Thou shalt not appropriate other people’s intellectual output.</a:t>
            </a:r>
          </a:p>
          <a:p>
            <a:pPr marL="566738" indent="-566738">
              <a:buNone/>
            </a:pPr>
            <a:r>
              <a:rPr lang="en-US" sz="2400" dirty="0"/>
              <a:t>9.    Thou shalt think about the social consequences of the program   you are writing or the system you are designing.</a:t>
            </a:r>
          </a:p>
          <a:p>
            <a:pPr marL="512763" indent="-512763">
              <a:buNone/>
            </a:pPr>
            <a:r>
              <a:rPr lang="en-US" sz="2400" dirty="0"/>
              <a:t>10.  Thou shalt always use a computer in ways that ensure consideration and respect for your fellow humans.</a:t>
            </a:r>
          </a:p>
          <a:p>
            <a:endParaRPr lang="en-US" dirty="0"/>
          </a:p>
        </p:txBody>
      </p:sp>
      <p:pic>
        <p:nvPicPr>
          <p:cNvPr id="4" name="Picture 3"/>
          <p:cNvPicPr>
            <a:picLocks noChangeAspect="1"/>
          </p:cNvPicPr>
          <p:nvPr/>
        </p:nvPicPr>
        <p:blipFill>
          <a:blip r:embed="rId2"/>
          <a:stretch>
            <a:fillRect/>
          </a:stretch>
        </p:blipFill>
        <p:spPr>
          <a:xfrm>
            <a:off x="3694177" y="3767328"/>
            <a:ext cx="4297680" cy="2670048"/>
          </a:xfrm>
          <a:prstGeom prst="rect">
            <a:avLst/>
          </a:prstGeom>
        </p:spPr>
      </p:pic>
    </p:spTree>
    <p:extLst>
      <p:ext uri="{BB962C8B-B14F-4D97-AF65-F5344CB8AC3E}">
        <p14:creationId xmlns:p14="http://schemas.microsoft.com/office/powerpoint/2010/main" val="387752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rgbClr val="FFFF0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785813"/>
          </a:xfrm>
        </p:spPr>
        <p:txBody>
          <a:bodyPr/>
          <a:lstStyle/>
          <a:p>
            <a:r>
              <a:rPr lang="en-US" dirty="0"/>
              <a:t>acknowledgement</a:t>
            </a:r>
          </a:p>
        </p:txBody>
      </p:sp>
      <p:sp>
        <p:nvSpPr>
          <p:cNvPr id="3" name="Content Placeholder 2"/>
          <p:cNvSpPr>
            <a:spLocks noGrp="1"/>
          </p:cNvSpPr>
          <p:nvPr>
            <p:ph sz="quarter" idx="13"/>
          </p:nvPr>
        </p:nvSpPr>
        <p:spPr>
          <a:xfrm>
            <a:off x="913774" y="785813"/>
            <a:ext cx="10363826" cy="6072187"/>
          </a:xfrm>
        </p:spPr>
        <p:txBody>
          <a:bodyPr>
            <a:normAutofit fontScale="85000" lnSpcReduction="10000"/>
          </a:bodyPr>
          <a:lstStyle/>
          <a:p>
            <a:r>
              <a:rPr lang="en-US" dirty="0"/>
              <a:t>Introduction to Engineering Ethics by Mike W. Martin and Roland </a:t>
            </a:r>
            <a:r>
              <a:rPr lang="en-US" dirty="0" err="1"/>
              <a:t>Schinzinger</a:t>
            </a:r>
            <a:r>
              <a:rPr lang="en-US" dirty="0"/>
              <a:t> : McGraw Hill Higher Education : ISBN 978-0-07-248311-6 MHID 0-07-248311-3</a:t>
            </a:r>
          </a:p>
          <a:p>
            <a:r>
              <a:rPr lang="en-US" dirty="0">
                <a:solidFill>
                  <a:srgbClr val="0070C0"/>
                </a:solidFill>
                <a:hlinkClick r:id="rId2"/>
              </a:rPr>
              <a:t>https://en.wikipedia.org/wiki/Social_media</a:t>
            </a:r>
            <a:endParaRPr lang="en-US" dirty="0">
              <a:solidFill>
                <a:srgbClr val="0070C0"/>
              </a:solidFill>
            </a:endParaRPr>
          </a:p>
          <a:p>
            <a:r>
              <a:rPr lang="en-US" dirty="0">
                <a:solidFill>
                  <a:srgbClr val="0070C0"/>
                </a:solidFill>
                <a:hlinkClick r:id="rId3"/>
              </a:rPr>
              <a:t>https://www.techmaish.com/advantages-and-disadvantages-of-social-media-for-society/</a:t>
            </a:r>
            <a:endParaRPr lang="en-US" dirty="0">
              <a:solidFill>
                <a:srgbClr val="0070C0"/>
              </a:solidFill>
            </a:endParaRPr>
          </a:p>
          <a:p>
            <a:r>
              <a:rPr lang="en-US" dirty="0">
                <a:solidFill>
                  <a:srgbClr val="0070C0"/>
                </a:solidFill>
                <a:hlinkClick r:id="rId4"/>
              </a:rPr>
              <a:t>https://www.computerhope.com/jargon/e/ethics.htm</a:t>
            </a:r>
            <a:endParaRPr lang="en-US" dirty="0">
              <a:solidFill>
                <a:srgbClr val="0070C0"/>
              </a:solidFill>
            </a:endParaRPr>
          </a:p>
          <a:p>
            <a:r>
              <a:rPr lang="en-US" dirty="0">
                <a:solidFill>
                  <a:srgbClr val="0070C0"/>
                </a:solidFill>
                <a:hlinkClick r:id="rId5"/>
              </a:rPr>
              <a:t>https://webcomicms.net/clipart-9298797-computer-ethics-cliparts</a:t>
            </a:r>
            <a:endParaRPr lang="en-US" dirty="0">
              <a:solidFill>
                <a:srgbClr val="0070C0"/>
              </a:solidFill>
            </a:endParaRPr>
          </a:p>
          <a:p>
            <a:r>
              <a:rPr lang="en-US" dirty="0">
                <a:solidFill>
                  <a:srgbClr val="0070C0"/>
                </a:solidFill>
                <a:hlinkClick r:id="rId6"/>
              </a:rPr>
              <a:t>http://clipart-library.com/clipart/2003935.htm</a:t>
            </a:r>
            <a:endParaRPr lang="en-US" dirty="0">
              <a:solidFill>
                <a:srgbClr val="0070C0"/>
              </a:solidFill>
            </a:endParaRPr>
          </a:p>
          <a:p>
            <a:r>
              <a:rPr lang="en-US" dirty="0">
                <a:solidFill>
                  <a:srgbClr val="0070C0"/>
                </a:solidFill>
                <a:hlinkClick r:id="rId7"/>
              </a:rPr>
              <a:t>https://thenextweb.com/security/2020/03/11/hackers-are-using-coronavirus-maps-to-infect-your-computer/</a:t>
            </a:r>
            <a:endParaRPr lang="en-US" dirty="0">
              <a:solidFill>
                <a:srgbClr val="0070C0"/>
              </a:solidFill>
            </a:endParaRPr>
          </a:p>
          <a:p>
            <a:r>
              <a:rPr lang="en-US" dirty="0">
                <a:solidFill>
                  <a:srgbClr val="0070C0"/>
                </a:solidFill>
                <a:hlinkClick r:id="rId8"/>
              </a:rPr>
              <a:t>https://www.csoonline.com/article/2130877/the-biggest-data-breaches-of-the-21st-century.html</a:t>
            </a:r>
            <a:endParaRPr lang="en-US" dirty="0">
              <a:solidFill>
                <a:srgbClr val="0070C0"/>
              </a:solidFill>
            </a:endParaRPr>
          </a:p>
          <a:p>
            <a:r>
              <a:rPr lang="en-US" dirty="0">
                <a:solidFill>
                  <a:srgbClr val="0070C0"/>
                </a:solidFill>
              </a:rPr>
              <a:t>The Sunday times, March 15, 2020 – </a:t>
            </a:r>
            <a:r>
              <a:rPr lang="en-US" dirty="0" err="1">
                <a:solidFill>
                  <a:srgbClr val="0070C0"/>
                </a:solidFill>
              </a:rPr>
              <a:t>wijaya</a:t>
            </a:r>
            <a:r>
              <a:rPr lang="en-US" dirty="0">
                <a:solidFill>
                  <a:srgbClr val="0070C0"/>
                </a:solidFill>
              </a:rPr>
              <a:t> newspapers ltd, Colombo 2</a:t>
            </a:r>
          </a:p>
          <a:p>
            <a:r>
              <a:rPr lang="en-US" dirty="0">
                <a:solidFill>
                  <a:srgbClr val="0070C0"/>
                </a:solidFill>
                <a:hlinkClick r:id="rId9"/>
              </a:rPr>
              <a:t>https://www.pgalegal.net/blog/2017/10/what-is-computer-embezzlement.shtml</a:t>
            </a:r>
            <a:endParaRPr lang="en-US" dirty="0">
              <a:solidFill>
                <a:srgbClr val="0070C0"/>
              </a:solidFill>
            </a:endParaRPr>
          </a:p>
          <a:p>
            <a:r>
              <a:rPr lang="en-US" dirty="0">
                <a:solidFill>
                  <a:srgbClr val="0070C0"/>
                </a:solidFill>
                <a:hlinkClick r:id="rId10"/>
              </a:rPr>
              <a:t>https://www.investopedia.com/terms/e/embezzlement.asp</a:t>
            </a:r>
            <a:endParaRPr lang="en-US" dirty="0">
              <a:solidFill>
                <a:srgbClr val="0070C0"/>
              </a:solidFill>
            </a:endParaRPr>
          </a:p>
          <a:p>
            <a:r>
              <a:rPr lang="en-US" dirty="0">
                <a:solidFill>
                  <a:srgbClr val="0070C0"/>
                </a:solidFill>
              </a:rPr>
              <a:t>https://egrove.olemiss.edu/cgi/viewcontent.cgi?article=1184&amp;context=dl_hs</a:t>
            </a:r>
          </a:p>
        </p:txBody>
      </p:sp>
    </p:spTree>
    <p:extLst>
      <p:ext uri="{BB962C8B-B14F-4D97-AF65-F5344CB8AC3E}">
        <p14:creationId xmlns:p14="http://schemas.microsoft.com/office/powerpoint/2010/main" val="283291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7792" y="804672"/>
            <a:ext cx="6729984" cy="5010912"/>
          </a:xfrm>
          <a:prstGeom prst="rect">
            <a:avLst/>
          </a:prstGeom>
        </p:spPr>
      </p:pic>
    </p:spTree>
    <p:extLst>
      <p:ext uri="{BB962C8B-B14F-4D97-AF65-F5344CB8AC3E}">
        <p14:creationId xmlns:p14="http://schemas.microsoft.com/office/powerpoint/2010/main" val="3656285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162688"/>
            <a:ext cx="10364452" cy="1175979"/>
          </a:xfrm>
        </p:spPr>
        <p:style>
          <a:lnRef idx="1">
            <a:schemeClr val="accent2"/>
          </a:lnRef>
          <a:fillRef idx="3">
            <a:schemeClr val="accent2"/>
          </a:fillRef>
          <a:effectRef idx="2">
            <a:schemeClr val="accent2"/>
          </a:effectRef>
          <a:fontRef idx="minor">
            <a:schemeClr val="lt1"/>
          </a:fontRef>
        </p:style>
        <p:txBody>
          <a:bodyPr>
            <a:normAutofit/>
          </a:bodyPr>
          <a:lstStyle/>
          <a:p>
            <a:r>
              <a:rPr lang="en-US" sz="6600" b="1" dirty="0"/>
              <a:t>Thank you !!!!</a:t>
            </a:r>
          </a:p>
        </p:txBody>
      </p:sp>
      <p:sp>
        <p:nvSpPr>
          <p:cNvPr id="3" name="Text Placeholder 2"/>
          <p:cNvSpPr>
            <a:spLocks noGrp="1"/>
          </p:cNvSpPr>
          <p:nvPr>
            <p:ph type="body" sz="half" idx="2"/>
          </p:nvPr>
        </p:nvSpPr>
        <p:spPr/>
        <p:txBody>
          <a:bodyPr/>
          <a:lstStyle/>
          <a:p>
            <a:endParaRPr lang="en-US" dirty="0"/>
          </a:p>
        </p:txBody>
      </p:sp>
      <p:pic>
        <p:nvPicPr>
          <p:cNvPr id="4" name="Picture 3">
            <a:extLst>
              <a:ext uri="{FF2B5EF4-FFF2-40B4-BE49-F238E27FC236}">
                <a16:creationId xmlns:a16="http://schemas.microsoft.com/office/drawing/2014/main" id="{BADB2469-7DFF-44B9-B3C1-BD0BA8EE0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470" y="4131725"/>
            <a:ext cx="3000375" cy="2614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438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3787" y="328613"/>
            <a:ext cx="10364451" cy="700088"/>
          </a:xfrm>
        </p:spPr>
        <p:txBody>
          <a:bodyPr>
            <a:normAutofit/>
          </a:bodyPr>
          <a:lstStyle/>
          <a:p>
            <a:r>
              <a:rPr lang="en-US" dirty="0"/>
              <a:t>INTRODUCTION</a:t>
            </a:r>
          </a:p>
        </p:txBody>
      </p:sp>
      <p:sp>
        <p:nvSpPr>
          <p:cNvPr id="5" name="Content Placeholder 4"/>
          <p:cNvSpPr>
            <a:spLocks noGrp="1"/>
          </p:cNvSpPr>
          <p:nvPr>
            <p:ph sz="quarter" idx="13"/>
          </p:nvPr>
        </p:nvSpPr>
        <p:spPr>
          <a:xfrm>
            <a:off x="913774" y="1028701"/>
            <a:ext cx="10701964" cy="5986462"/>
          </a:xfrm>
        </p:spPr>
        <p:txBody>
          <a:bodyPr>
            <a:normAutofit/>
          </a:bodyPr>
          <a:lstStyle/>
          <a:p>
            <a:r>
              <a:rPr lang="en-US" sz="2200" dirty="0"/>
              <a:t>Computers have become the technological backbone of society. Their degree of complexity, range of applications, and sheer numbers continue to increase. Through telecommunication networks they span the globe. Yet electronic computers are still only a few decades old, and it is difficult to foresee all the moral issues that will eventually surround them.</a:t>
            </a:r>
          </a:p>
          <a:p>
            <a:r>
              <a:rPr lang="en-US" sz="2200" dirty="0"/>
              <a:t>It is already clear, however, that computers raise a host of difficult moral issues, many of them connected with basic moral concerns such as free speech, privacy, respect for property, informed consent and harm</a:t>
            </a:r>
          </a:p>
          <a:p>
            <a:r>
              <a:rPr lang="en-US" sz="2200" dirty="0"/>
              <a:t> To evaluate and deal with these issues, a new area of applied ethics called </a:t>
            </a:r>
            <a:r>
              <a:rPr lang="en-US" sz="2200" b="1" dirty="0">
                <a:solidFill>
                  <a:schemeClr val="accent2">
                    <a:lumMod val="75000"/>
                  </a:schemeClr>
                </a:solidFill>
              </a:rPr>
              <a:t>computer ethics </a:t>
            </a:r>
            <a:r>
              <a:rPr lang="en-US" sz="2200" dirty="0"/>
              <a:t>has sprung up. </a:t>
            </a:r>
          </a:p>
          <a:p>
            <a:r>
              <a:rPr lang="en-US" sz="2200" dirty="0"/>
              <a:t>Computer ethics has special importance for the new groups of professionals emerging with computer technology, for example, designers of computers, programmers, systems analysts, and operators. </a:t>
            </a:r>
          </a:p>
        </p:txBody>
      </p:sp>
    </p:spTree>
    <p:extLst>
      <p:ext uri="{BB962C8B-B14F-4D97-AF65-F5344CB8AC3E}">
        <p14:creationId xmlns:p14="http://schemas.microsoft.com/office/powerpoint/2010/main" val="23344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475" y="0"/>
            <a:ext cx="10364451" cy="957263"/>
          </a:xfrm>
        </p:spPr>
        <p:txBody>
          <a:bodyPr/>
          <a:lstStyle/>
          <a:p>
            <a:r>
              <a:rPr lang="en-US" dirty="0"/>
              <a:t>INTRODUCTION</a:t>
            </a:r>
          </a:p>
        </p:txBody>
      </p:sp>
      <p:sp>
        <p:nvSpPr>
          <p:cNvPr id="3" name="Content Placeholder 2"/>
          <p:cNvSpPr>
            <a:spLocks noGrp="1"/>
          </p:cNvSpPr>
          <p:nvPr>
            <p:ph sz="quarter" idx="13"/>
          </p:nvPr>
        </p:nvSpPr>
        <p:spPr>
          <a:xfrm>
            <a:off x="799475" y="814389"/>
            <a:ext cx="10930564" cy="4833936"/>
          </a:xfrm>
        </p:spPr>
        <p:txBody>
          <a:bodyPr>
            <a:noAutofit/>
          </a:bodyPr>
          <a:lstStyle/>
          <a:p>
            <a:r>
              <a:rPr lang="en-US" sz="2400" dirty="0"/>
              <a:t>To the extent that engineers design, manufacture, and use computers, computer ethics is a branch of </a:t>
            </a:r>
            <a:r>
              <a:rPr lang="en-US" sz="2400" b="1" dirty="0">
                <a:solidFill>
                  <a:srgbClr val="3333CC"/>
                </a:solidFill>
              </a:rPr>
              <a:t>engineering ethics.</a:t>
            </a:r>
          </a:p>
          <a:p>
            <a:r>
              <a:rPr lang="en-US" sz="2400" dirty="0"/>
              <a:t> But the many professionals who use and control computers share the responsibility for their applications. </a:t>
            </a:r>
          </a:p>
          <a:p>
            <a:r>
              <a:rPr lang="en-US" sz="2400" dirty="0"/>
              <a:t>the issues in computer ethics concern;</a:t>
            </a:r>
          </a:p>
          <a:p>
            <a:pPr lvl="1"/>
            <a:r>
              <a:rPr lang="en-US" sz="2400" dirty="0"/>
              <a:t>shifts in power relationships resulting from the new capacities of computers. </a:t>
            </a:r>
          </a:p>
          <a:p>
            <a:pPr lvl="1"/>
            <a:r>
              <a:rPr lang="en-US" sz="2400" dirty="0"/>
              <a:t>property, </a:t>
            </a:r>
          </a:p>
          <a:p>
            <a:pPr lvl="1"/>
            <a:r>
              <a:rPr lang="en-US" sz="2400" dirty="0"/>
              <a:t>invasions of privacy. </a:t>
            </a:r>
          </a:p>
          <a:p>
            <a:r>
              <a:rPr lang="en-US" sz="2400" dirty="0"/>
              <a:t>All these issues may involve “computer abuse”: unethical or illegal conduct in which computers play a central role, whether as instruments or objects</a:t>
            </a:r>
          </a:p>
        </p:txBody>
      </p:sp>
    </p:spTree>
    <p:extLst>
      <p:ext uri="{BB962C8B-B14F-4D97-AF65-F5344CB8AC3E}">
        <p14:creationId xmlns:p14="http://schemas.microsoft.com/office/powerpoint/2010/main" val="29421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ircle(in)">
                                      <p:cBhvr>
                                        <p:cTn id="30" dur="20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down)">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47042"/>
            <a:ext cx="10364451" cy="881671"/>
          </a:xfrm>
        </p:spPr>
        <p:txBody>
          <a:bodyPr/>
          <a:lstStyle/>
          <a:p>
            <a:r>
              <a:rPr lang="en-US" dirty="0"/>
              <a:t>The Internet and Free Speech</a:t>
            </a:r>
          </a:p>
        </p:txBody>
      </p:sp>
      <p:sp>
        <p:nvSpPr>
          <p:cNvPr id="3" name="Content Placeholder 2"/>
          <p:cNvSpPr>
            <a:spLocks noGrp="1"/>
          </p:cNvSpPr>
          <p:nvPr>
            <p:ph sz="quarter" idx="13"/>
          </p:nvPr>
        </p:nvSpPr>
        <p:spPr>
          <a:xfrm>
            <a:off x="913774" y="1128713"/>
            <a:ext cx="10363826" cy="5729287"/>
          </a:xfrm>
        </p:spPr>
        <p:txBody>
          <a:bodyPr>
            <a:normAutofit fontScale="92500" lnSpcReduction="10000"/>
          </a:bodyPr>
          <a:lstStyle/>
          <a:p>
            <a:r>
              <a:rPr lang="en-US" dirty="0"/>
              <a:t>The modest beginning of the internet came from a simple idea of J. C. R. </a:t>
            </a:r>
            <a:r>
              <a:rPr lang="en-US" dirty="0" err="1"/>
              <a:t>Licklider</a:t>
            </a:r>
            <a:r>
              <a:rPr lang="en-US" dirty="0"/>
              <a:t>, a psychologist who had wide interests in the newly emerging computer technology </a:t>
            </a:r>
          </a:p>
          <a:p>
            <a:r>
              <a:rPr lang="en-US" dirty="0"/>
              <a:t>In the 1980s, some universities developed their own communications networks, and their eventual merging became the Internet, which is now a global network,  initially using the infrastructure of the telephone system and now carried by many telecommunication systems by wire, fiber, or wireless systems. </a:t>
            </a:r>
          </a:p>
          <a:p>
            <a:r>
              <a:rPr lang="en-US" dirty="0"/>
              <a:t>The World Wide Web (Www), which is a service run on the Internet, emerged from work done mainly in Europe, and was used in a multimedia format of text, pictures, sound, and video. </a:t>
            </a:r>
          </a:p>
          <a:p>
            <a:r>
              <a:rPr lang="en-US" dirty="0"/>
              <a:t>During the early 1990s, the Web was opened to business, e-mail, and other uses that continue to expand. </a:t>
            </a:r>
          </a:p>
          <a:p>
            <a:r>
              <a:rPr lang="en-US" dirty="0"/>
              <a:t>The Internet has magnified all issues in computer ethics. The most powerful communication technology ever developed, and a technology used daily by hundreds of millions of people, the Internet gained widespread use only during the 1990s</a:t>
            </a:r>
          </a:p>
          <a:p>
            <a:endParaRPr lang="en-US" dirty="0"/>
          </a:p>
        </p:txBody>
      </p:sp>
    </p:spTree>
    <p:extLst>
      <p:ext uri="{BB962C8B-B14F-4D97-AF65-F5344CB8AC3E}">
        <p14:creationId xmlns:p14="http://schemas.microsoft.com/office/powerpoint/2010/main" val="338714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32755"/>
            <a:ext cx="10364451" cy="610208"/>
          </a:xfrm>
        </p:spPr>
        <p:txBody>
          <a:bodyPr/>
          <a:lstStyle/>
          <a:p>
            <a:r>
              <a:rPr lang="en-US" dirty="0"/>
              <a:t>The Internet and Free Speech</a:t>
            </a:r>
          </a:p>
        </p:txBody>
      </p:sp>
      <p:sp>
        <p:nvSpPr>
          <p:cNvPr id="3" name="Content Placeholder 2"/>
          <p:cNvSpPr>
            <a:spLocks noGrp="1"/>
          </p:cNvSpPr>
          <p:nvPr>
            <p:ph sz="quarter" idx="13"/>
          </p:nvPr>
        </p:nvSpPr>
        <p:spPr>
          <a:xfrm>
            <a:off x="913774" y="842964"/>
            <a:ext cx="10363826" cy="5614986"/>
          </a:xfrm>
        </p:spPr>
        <p:txBody>
          <a:bodyPr>
            <a:normAutofit lnSpcReduction="10000"/>
          </a:bodyPr>
          <a:lstStyle/>
          <a:p>
            <a:r>
              <a:rPr lang="en-US" sz="2400" dirty="0"/>
              <a:t>the Internet provides a number of new ways to be in contact with other people and with sources of information. </a:t>
            </a:r>
          </a:p>
          <a:p>
            <a:r>
              <a:rPr lang="en-US" sz="2400" dirty="0"/>
              <a:t>It has also created greater convenience in ordering consumer items, paying bills, getting medical appointments, trading stocks and shares, etc.</a:t>
            </a:r>
          </a:p>
          <a:p>
            <a:r>
              <a:rPr lang="en-US" sz="2400" dirty="0"/>
              <a:t>However Like other major “social experiments,” it also has raised a host of new issues. One set of issues centers on free speech, including;</a:t>
            </a:r>
          </a:p>
          <a:p>
            <a:pPr lvl="1"/>
            <a:r>
              <a:rPr lang="en-US" sz="2400" dirty="0"/>
              <a:t>control of obscene forms of pornography, </a:t>
            </a:r>
          </a:p>
          <a:p>
            <a:pPr lvl="1"/>
            <a:r>
              <a:rPr lang="en-US" sz="2400" dirty="0"/>
              <a:t>hate speech, </a:t>
            </a:r>
          </a:p>
          <a:p>
            <a:pPr lvl="1"/>
            <a:r>
              <a:rPr lang="en-US" sz="2400" dirty="0"/>
              <a:t>spam (unwanted commercial messages), </a:t>
            </a:r>
          </a:p>
          <a:p>
            <a:pPr lvl="1"/>
            <a:r>
              <a:rPr lang="en-US" sz="2400" dirty="0"/>
              <a:t>libel. </a:t>
            </a:r>
          </a:p>
          <a:p>
            <a:endParaRPr lang="en-US" dirty="0"/>
          </a:p>
        </p:txBody>
      </p:sp>
    </p:spTree>
    <p:extLst>
      <p:ext uri="{BB962C8B-B14F-4D97-AF65-F5344CB8AC3E}">
        <p14:creationId xmlns:p14="http://schemas.microsoft.com/office/powerpoint/2010/main" val="4903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
            <a:ext cx="10364451" cy="985838"/>
          </a:xfrm>
        </p:spPr>
        <p:txBody>
          <a:bodyPr/>
          <a:lstStyle/>
          <a:p>
            <a:r>
              <a:rPr lang="en-US" dirty="0"/>
              <a:t>The Internet and Free Speech</a:t>
            </a:r>
          </a:p>
        </p:txBody>
      </p:sp>
      <p:sp>
        <p:nvSpPr>
          <p:cNvPr id="3" name="Content Placeholder 2"/>
          <p:cNvSpPr>
            <a:spLocks noGrp="1"/>
          </p:cNvSpPr>
          <p:nvPr>
            <p:ph sz="quarter" idx="13"/>
          </p:nvPr>
        </p:nvSpPr>
        <p:spPr>
          <a:xfrm>
            <a:off x="913774" y="985840"/>
            <a:ext cx="10363826" cy="4411464"/>
          </a:xfrm>
        </p:spPr>
        <p:txBody>
          <a:bodyPr>
            <a:spAutoFit/>
          </a:bodyPr>
          <a:lstStyle/>
          <a:p>
            <a:pPr marL="0" indent="0">
              <a:buNone/>
            </a:pPr>
            <a:r>
              <a:rPr lang="en-US" sz="2800" b="1" dirty="0"/>
              <a:t>Social media</a:t>
            </a:r>
          </a:p>
          <a:p>
            <a:r>
              <a:rPr lang="en-US" sz="2400" dirty="0"/>
              <a:t>Social media are interactive computer-mediated technologies that facilitate the creation or sharing of information, ideas, career interests and other forms of expression via virtual communities and networks. </a:t>
            </a:r>
          </a:p>
          <a:p>
            <a:r>
              <a:rPr lang="en-US" sz="2400" dirty="0"/>
              <a:t>Some of the most popular social media websites, with over 100 million registered users, include Facebook (and its associated Facebook Messenger), YouTube, Instagram, </a:t>
            </a:r>
            <a:r>
              <a:rPr lang="en-US" sz="2400" dirty="0" err="1"/>
              <a:t>QZone</a:t>
            </a:r>
            <a:r>
              <a:rPr lang="en-US" sz="2400" dirty="0"/>
              <a:t>, Twitter, LinkedIn, WhatsApp, Snapchat, Pinterest, Viber, Reddit, and many more.</a:t>
            </a:r>
          </a:p>
        </p:txBody>
      </p:sp>
    </p:spTree>
    <p:extLst>
      <p:ext uri="{BB962C8B-B14F-4D97-AF65-F5344CB8AC3E}">
        <p14:creationId xmlns:p14="http://schemas.microsoft.com/office/powerpoint/2010/main" val="106022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bg2">
                <a:tint val="78000"/>
                <a:shade val="100000"/>
                <a:hueMod val="136000"/>
                <a:satMod val="160000"/>
                <a:lumMod val="105000"/>
              </a:schemeClr>
            </a:gs>
            <a:gs pos="3700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928688"/>
          </a:xfrm>
        </p:spPr>
        <p:txBody>
          <a:bodyPr/>
          <a:lstStyle/>
          <a:p>
            <a:r>
              <a:rPr lang="en-US" dirty="0"/>
              <a:t>The Internet and Free Speech</a:t>
            </a:r>
          </a:p>
        </p:txBody>
      </p:sp>
      <p:sp>
        <p:nvSpPr>
          <p:cNvPr id="3" name="Content Placeholder 2"/>
          <p:cNvSpPr>
            <a:spLocks noGrp="1"/>
          </p:cNvSpPr>
          <p:nvPr>
            <p:ph sz="quarter" idx="13"/>
          </p:nvPr>
        </p:nvSpPr>
        <p:spPr>
          <a:xfrm>
            <a:off x="913774" y="928690"/>
            <a:ext cx="10363826" cy="5929310"/>
          </a:xfrm>
        </p:spPr>
        <p:txBody>
          <a:bodyPr>
            <a:normAutofit/>
          </a:bodyPr>
          <a:lstStyle/>
          <a:p>
            <a:pPr marL="0" indent="0">
              <a:lnSpc>
                <a:spcPct val="100000"/>
              </a:lnSpc>
              <a:buNone/>
            </a:pPr>
            <a:r>
              <a:rPr lang="en-US" sz="3000" b="1" dirty="0"/>
              <a:t>Social media</a:t>
            </a:r>
          </a:p>
          <a:p>
            <a:r>
              <a:rPr lang="en-US" dirty="0"/>
              <a:t>it has brought a lot of advantages for society, with ethically utilizing the power of social media to enhance life and use it for the betterment of society.</a:t>
            </a:r>
          </a:p>
          <a:p>
            <a:r>
              <a:rPr lang="en-US" dirty="0"/>
              <a:t>However, on the other hand it has also affected the society in the negative way. Just like anything which can be used for both good and bad, social media have also provided the negative and positive ways for the people.</a:t>
            </a:r>
          </a:p>
          <a:p>
            <a:pPr marL="0" indent="0">
              <a:buNone/>
            </a:pPr>
            <a:r>
              <a:rPr lang="en-US" dirty="0"/>
              <a:t> </a:t>
            </a:r>
          </a:p>
          <a:p>
            <a:pPr marL="0" indent="0">
              <a:lnSpc>
                <a:spcPct val="100000"/>
              </a:lnSpc>
              <a:spcBef>
                <a:spcPts val="0"/>
              </a:spcBef>
              <a:buNone/>
            </a:pPr>
            <a:r>
              <a:rPr lang="en-US" sz="2200" b="1" dirty="0">
                <a:solidFill>
                  <a:srgbClr val="3333CC"/>
                </a:solidFill>
              </a:rPr>
              <a:t>It is all about the usage and getting things</a:t>
            </a:r>
          </a:p>
          <a:p>
            <a:pPr marL="0" indent="0">
              <a:lnSpc>
                <a:spcPct val="100000"/>
              </a:lnSpc>
              <a:spcBef>
                <a:spcPts val="0"/>
              </a:spcBef>
              <a:buNone/>
            </a:pPr>
            <a:r>
              <a:rPr lang="en-US" sz="2200" b="1" dirty="0">
                <a:solidFill>
                  <a:srgbClr val="3333CC"/>
                </a:solidFill>
              </a:rPr>
              <a:t>done correctly and positively by using the</a:t>
            </a:r>
          </a:p>
          <a:p>
            <a:pPr marL="0" indent="0">
              <a:lnSpc>
                <a:spcPct val="100000"/>
              </a:lnSpc>
              <a:spcBef>
                <a:spcPts val="0"/>
              </a:spcBef>
              <a:buNone/>
            </a:pPr>
            <a:r>
              <a:rPr lang="en-US" sz="2200" b="1" dirty="0">
                <a:solidFill>
                  <a:srgbClr val="3333CC"/>
                </a:solidFill>
              </a:rPr>
              <a:t> power of social media.</a:t>
            </a:r>
          </a:p>
          <a:p>
            <a:pPr marL="0" indent="0">
              <a:lnSpc>
                <a:spcPct val="100000"/>
              </a:lnSpc>
              <a:spcBef>
                <a:spcPts val="0"/>
              </a:spcBef>
              <a:buNone/>
            </a:pPr>
            <a:r>
              <a:rPr lang="en-US" sz="2200" b="1" dirty="0">
                <a:solidFill>
                  <a:srgbClr val="3333CC"/>
                </a:solidFill>
              </a:rPr>
              <a:t>It is in the hands of the user to ethically</a:t>
            </a:r>
          </a:p>
          <a:p>
            <a:pPr marL="0" indent="0">
              <a:lnSpc>
                <a:spcPct val="100000"/>
              </a:lnSpc>
              <a:spcBef>
                <a:spcPts val="0"/>
              </a:spcBef>
              <a:buNone/>
            </a:pPr>
            <a:r>
              <a:rPr lang="en-US" sz="2200" b="1" dirty="0">
                <a:solidFill>
                  <a:srgbClr val="3333CC"/>
                </a:solidFill>
              </a:rPr>
              <a:t>use it to its advantage</a:t>
            </a:r>
            <a:r>
              <a:rPr lang="en-US" dirty="0"/>
              <a:t>. </a:t>
            </a:r>
          </a:p>
        </p:txBody>
      </p:sp>
      <p:pic>
        <p:nvPicPr>
          <p:cNvPr id="4" name="Picture 3"/>
          <p:cNvPicPr>
            <a:picLocks noChangeAspect="1"/>
          </p:cNvPicPr>
          <p:nvPr/>
        </p:nvPicPr>
        <p:blipFill>
          <a:blip r:embed="rId2"/>
          <a:stretch>
            <a:fillRect/>
          </a:stretch>
        </p:blipFill>
        <p:spPr>
          <a:xfrm>
            <a:off x="7400925" y="3617503"/>
            <a:ext cx="4043361" cy="2869022"/>
          </a:xfrm>
          <a:prstGeom prst="rect">
            <a:avLst/>
          </a:prstGeom>
        </p:spPr>
      </p:pic>
    </p:spTree>
    <p:extLst>
      <p:ext uri="{BB962C8B-B14F-4D97-AF65-F5344CB8AC3E}">
        <p14:creationId xmlns:p14="http://schemas.microsoft.com/office/powerpoint/2010/main" val="210469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1000"/>
                                        <p:tgtEl>
                                          <p:spTgt spid="3">
                                            <p:txEl>
                                              <p:pRg st="7" end="7"/>
                                            </p:txEl>
                                          </p:spTgt>
                                        </p:tgtEl>
                                      </p:cBhvr>
                                    </p:animEffect>
                                    <p:anim calcmode="lin" valueType="num">
                                      <p:cBhvr>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anim calcmode="lin" valueType="num">
                                      <p:cBhvr>
                                        <p:cTn id="4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841829"/>
          </a:xfrm>
        </p:spPr>
        <p:txBody>
          <a:bodyPr/>
          <a:lstStyle/>
          <a:p>
            <a:r>
              <a:rPr lang="en-US" dirty="0"/>
              <a:t>The Internet and Free Speech</a:t>
            </a:r>
          </a:p>
        </p:txBody>
      </p:sp>
      <p:sp>
        <p:nvSpPr>
          <p:cNvPr id="4" name="Text Placeholder 3"/>
          <p:cNvSpPr>
            <a:spLocks noGrp="1"/>
          </p:cNvSpPr>
          <p:nvPr>
            <p:ph type="body" idx="1"/>
          </p:nvPr>
        </p:nvSpPr>
        <p:spPr>
          <a:xfrm>
            <a:off x="1030051" y="841829"/>
            <a:ext cx="5142149" cy="679994"/>
          </a:xfrm>
        </p:spPr>
        <p:txBody>
          <a:bodyPr/>
          <a:lstStyle/>
          <a:p>
            <a:r>
              <a:rPr lang="en-US" b="1" u="sng" dirty="0">
                <a:solidFill>
                  <a:srgbClr val="0070C0"/>
                </a:solidFill>
              </a:rPr>
              <a:t>Advantages of social media</a:t>
            </a:r>
          </a:p>
        </p:txBody>
      </p:sp>
      <p:sp>
        <p:nvSpPr>
          <p:cNvPr id="6" name="Content Placeholder 5"/>
          <p:cNvSpPr>
            <a:spLocks noGrp="1"/>
          </p:cNvSpPr>
          <p:nvPr>
            <p:ph sz="quarter" idx="13"/>
          </p:nvPr>
        </p:nvSpPr>
        <p:spPr>
          <a:xfrm>
            <a:off x="1030050" y="1561230"/>
            <a:ext cx="5106027" cy="5296770"/>
          </a:xfrm>
        </p:spPr>
        <p:txBody>
          <a:bodyPr>
            <a:normAutofit lnSpcReduction="10000"/>
          </a:bodyPr>
          <a:lstStyle/>
          <a:p>
            <a:r>
              <a:rPr lang="en-US" sz="2400" dirty="0"/>
              <a:t>Connectivity</a:t>
            </a:r>
          </a:p>
          <a:p>
            <a:r>
              <a:rPr lang="en-US" sz="2400" dirty="0"/>
              <a:t>Education</a:t>
            </a:r>
          </a:p>
          <a:p>
            <a:r>
              <a:rPr lang="en-US" sz="2400" dirty="0"/>
              <a:t>Help</a:t>
            </a:r>
          </a:p>
          <a:p>
            <a:r>
              <a:rPr lang="en-US" sz="2400" dirty="0"/>
              <a:t>Information &amp; updates</a:t>
            </a:r>
          </a:p>
          <a:p>
            <a:r>
              <a:rPr lang="en-US" sz="2400" dirty="0"/>
              <a:t>Promotion </a:t>
            </a:r>
          </a:p>
          <a:p>
            <a:r>
              <a:rPr lang="en-US" sz="2400" dirty="0"/>
              <a:t>Noble causes</a:t>
            </a:r>
          </a:p>
          <a:p>
            <a:r>
              <a:rPr lang="en-US" sz="2400" dirty="0"/>
              <a:t>Awareness</a:t>
            </a:r>
          </a:p>
          <a:p>
            <a:r>
              <a:rPr lang="en-US" sz="2400" dirty="0"/>
              <a:t>Assist in fighting crime</a:t>
            </a:r>
          </a:p>
          <a:p>
            <a:r>
              <a:rPr lang="en-US" sz="2400" dirty="0"/>
              <a:t>Improve business reputation</a:t>
            </a:r>
          </a:p>
          <a:p>
            <a:r>
              <a:rPr lang="en-US" sz="2400" dirty="0"/>
              <a:t>Helps in building communities</a:t>
            </a:r>
          </a:p>
        </p:txBody>
      </p:sp>
      <p:sp>
        <p:nvSpPr>
          <p:cNvPr id="5" name="Text Placeholder 4"/>
          <p:cNvSpPr>
            <a:spLocks noGrp="1"/>
          </p:cNvSpPr>
          <p:nvPr>
            <p:ph type="body" sz="quarter" idx="3"/>
          </p:nvPr>
        </p:nvSpPr>
        <p:spPr>
          <a:xfrm>
            <a:off x="6172200" y="861533"/>
            <a:ext cx="5482771" cy="679994"/>
          </a:xfrm>
        </p:spPr>
        <p:txBody>
          <a:bodyPr/>
          <a:lstStyle/>
          <a:p>
            <a:r>
              <a:rPr lang="en-US" b="1" u="sng" dirty="0">
                <a:solidFill>
                  <a:srgbClr val="FF0000"/>
                </a:solidFill>
              </a:rPr>
              <a:t>Disadvantages of social media</a:t>
            </a:r>
          </a:p>
        </p:txBody>
      </p:sp>
      <p:sp>
        <p:nvSpPr>
          <p:cNvPr id="7" name="Content Placeholder 6"/>
          <p:cNvSpPr>
            <a:spLocks noGrp="1"/>
          </p:cNvSpPr>
          <p:nvPr>
            <p:ph sz="quarter" idx="14"/>
          </p:nvPr>
        </p:nvSpPr>
        <p:spPr>
          <a:xfrm>
            <a:off x="6172200" y="1561231"/>
            <a:ext cx="5105401" cy="5296769"/>
          </a:xfrm>
        </p:spPr>
        <p:txBody>
          <a:bodyPr>
            <a:normAutofit lnSpcReduction="10000"/>
          </a:bodyPr>
          <a:lstStyle/>
          <a:p>
            <a:r>
              <a:rPr lang="en-US" sz="2400" dirty="0"/>
              <a:t>Cyber-bullying</a:t>
            </a:r>
          </a:p>
          <a:p>
            <a:r>
              <a:rPr lang="en-US" sz="2400" dirty="0"/>
              <a:t>Hacking</a:t>
            </a:r>
          </a:p>
          <a:p>
            <a:r>
              <a:rPr lang="en-US" sz="2400" dirty="0"/>
              <a:t>Addiction</a:t>
            </a:r>
          </a:p>
          <a:p>
            <a:r>
              <a:rPr lang="en-US" sz="2400" dirty="0"/>
              <a:t>Fraud &amp; scams</a:t>
            </a:r>
          </a:p>
          <a:p>
            <a:r>
              <a:rPr lang="en-US" sz="2400" dirty="0"/>
              <a:t>Security</a:t>
            </a:r>
          </a:p>
          <a:p>
            <a:r>
              <a:rPr lang="en-US" sz="2400" dirty="0"/>
              <a:t>Reputation</a:t>
            </a:r>
          </a:p>
          <a:p>
            <a:r>
              <a:rPr lang="en-US" sz="2400" dirty="0"/>
              <a:t>Cheating &amp; relationship issues</a:t>
            </a:r>
          </a:p>
          <a:p>
            <a:r>
              <a:rPr lang="en-US" sz="2400" dirty="0"/>
              <a:t>Health issues</a:t>
            </a:r>
          </a:p>
          <a:p>
            <a:r>
              <a:rPr lang="en-US" sz="2400" dirty="0"/>
              <a:t>Cause of death</a:t>
            </a:r>
          </a:p>
          <a:p>
            <a:r>
              <a:rPr lang="en-US" sz="2400" dirty="0" err="1"/>
              <a:t>Glamourising</a:t>
            </a:r>
            <a:r>
              <a:rPr lang="en-US" sz="2400" dirty="0"/>
              <a:t> drugs &amp; Alcohol</a:t>
            </a:r>
          </a:p>
        </p:txBody>
      </p:sp>
    </p:spTree>
    <p:extLst>
      <p:ext uri="{BB962C8B-B14F-4D97-AF65-F5344CB8AC3E}">
        <p14:creationId xmlns:p14="http://schemas.microsoft.com/office/powerpoint/2010/main" val="121816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anim calcmode="lin" valueType="num">
                                      <p:cBhvr>
                                        <p:cTn id="1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1000"/>
                                        <p:tgtEl>
                                          <p:spTgt spid="6">
                                            <p:txEl>
                                              <p:pRg st="4" end="4"/>
                                            </p:txEl>
                                          </p:spTgt>
                                        </p:tgtEl>
                                      </p:cBhvr>
                                    </p:animEffect>
                                    <p:anim calcmode="lin" valueType="num">
                                      <p:cBhvr>
                                        <p:cTn id="3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1000"/>
                                        <p:tgtEl>
                                          <p:spTgt spid="6">
                                            <p:txEl>
                                              <p:pRg st="6" end="6"/>
                                            </p:txEl>
                                          </p:spTgt>
                                        </p:tgtEl>
                                      </p:cBhvr>
                                    </p:animEffect>
                                    <p:anim calcmode="lin" valueType="num">
                                      <p:cBhvr>
                                        <p:cTn id="44"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fade">
                                      <p:cBhvr>
                                        <p:cTn id="48" dur="1000"/>
                                        <p:tgtEl>
                                          <p:spTgt spid="6">
                                            <p:txEl>
                                              <p:pRg st="7" end="7"/>
                                            </p:txEl>
                                          </p:spTgt>
                                        </p:tgtEl>
                                      </p:cBhvr>
                                    </p:animEffect>
                                    <p:anim calcmode="lin" valueType="num">
                                      <p:cBhvr>
                                        <p:cTn id="4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fade">
                                      <p:cBhvr>
                                        <p:cTn id="53" dur="1000"/>
                                        <p:tgtEl>
                                          <p:spTgt spid="6">
                                            <p:txEl>
                                              <p:pRg st="8" end="8"/>
                                            </p:txEl>
                                          </p:spTgt>
                                        </p:tgtEl>
                                      </p:cBhvr>
                                    </p:animEffect>
                                    <p:anim calcmode="lin" valueType="num">
                                      <p:cBhvr>
                                        <p:cTn id="5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1000"/>
                                        <p:tgtEl>
                                          <p:spTgt spid="6">
                                            <p:txEl>
                                              <p:pRg st="9" end="9"/>
                                            </p:txEl>
                                          </p:spTgt>
                                        </p:tgtEl>
                                      </p:cBhvr>
                                    </p:animEffect>
                                    <p:anim calcmode="lin" valueType="num">
                                      <p:cBhvr>
                                        <p:cTn id="5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xEl>
                                              <p:pRg st="0" end="0"/>
                                            </p:txEl>
                                          </p:spTgt>
                                        </p:tgtEl>
                                        <p:attrNameLst>
                                          <p:attrName>style.visibility</p:attrName>
                                        </p:attrNameLst>
                                      </p:cBhvr>
                                      <p:to>
                                        <p:strVal val="visible"/>
                                      </p:to>
                                    </p:set>
                                    <p:anim calcmode="lin" valueType="num">
                                      <p:cBhvr additive="base">
                                        <p:cTn id="6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7">
                                            <p:txEl>
                                              <p:pRg st="0" end="0"/>
                                            </p:txEl>
                                          </p:spTgt>
                                        </p:tgtEl>
                                        <p:attrNameLst>
                                          <p:attrName>style.visibility</p:attrName>
                                        </p:attrNameLst>
                                      </p:cBhvr>
                                      <p:to>
                                        <p:strVal val="visible"/>
                                      </p:to>
                                    </p:set>
                                    <p:animEffect transition="in" filter="fade">
                                      <p:cBhvr>
                                        <p:cTn id="71" dur="1000"/>
                                        <p:tgtEl>
                                          <p:spTgt spid="7">
                                            <p:txEl>
                                              <p:pRg st="0" end="0"/>
                                            </p:txEl>
                                          </p:spTgt>
                                        </p:tgtEl>
                                      </p:cBhvr>
                                    </p:animEffect>
                                    <p:anim calcmode="lin" valueType="num">
                                      <p:cBhvr>
                                        <p:cTn id="7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7">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
                                            <p:txEl>
                                              <p:pRg st="1" end="1"/>
                                            </p:txEl>
                                          </p:spTgt>
                                        </p:tgtEl>
                                        <p:attrNameLst>
                                          <p:attrName>style.visibility</p:attrName>
                                        </p:attrNameLst>
                                      </p:cBhvr>
                                      <p:to>
                                        <p:strVal val="visible"/>
                                      </p:to>
                                    </p:set>
                                    <p:animEffect transition="in" filter="fade">
                                      <p:cBhvr>
                                        <p:cTn id="76" dur="1000"/>
                                        <p:tgtEl>
                                          <p:spTgt spid="7">
                                            <p:txEl>
                                              <p:pRg st="1" end="1"/>
                                            </p:txEl>
                                          </p:spTgt>
                                        </p:tgtEl>
                                      </p:cBhvr>
                                    </p:animEffect>
                                    <p:anim calcmode="lin" valueType="num">
                                      <p:cBhvr>
                                        <p:cTn id="77"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8" dur="1000" fill="hold"/>
                                        <p:tgtEl>
                                          <p:spTgt spid="7">
                                            <p:txEl>
                                              <p:pRg st="1" end="1"/>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
                                            <p:txEl>
                                              <p:pRg st="2" end="2"/>
                                            </p:txEl>
                                          </p:spTgt>
                                        </p:tgtEl>
                                        <p:attrNameLst>
                                          <p:attrName>style.visibility</p:attrName>
                                        </p:attrNameLst>
                                      </p:cBhvr>
                                      <p:to>
                                        <p:strVal val="visible"/>
                                      </p:to>
                                    </p:set>
                                    <p:animEffect transition="in" filter="fade">
                                      <p:cBhvr>
                                        <p:cTn id="81" dur="1000"/>
                                        <p:tgtEl>
                                          <p:spTgt spid="7">
                                            <p:txEl>
                                              <p:pRg st="2" end="2"/>
                                            </p:txEl>
                                          </p:spTgt>
                                        </p:tgtEl>
                                      </p:cBhvr>
                                    </p:animEffect>
                                    <p:anim calcmode="lin" valueType="num">
                                      <p:cBhvr>
                                        <p:cTn id="8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83" dur="1000" fill="hold"/>
                                        <p:tgtEl>
                                          <p:spTgt spid="7">
                                            <p:txEl>
                                              <p:pRg st="2" end="2"/>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
                                            <p:txEl>
                                              <p:pRg st="3" end="3"/>
                                            </p:txEl>
                                          </p:spTgt>
                                        </p:tgtEl>
                                        <p:attrNameLst>
                                          <p:attrName>style.visibility</p:attrName>
                                        </p:attrNameLst>
                                      </p:cBhvr>
                                      <p:to>
                                        <p:strVal val="visible"/>
                                      </p:to>
                                    </p:set>
                                    <p:animEffect transition="in" filter="fade">
                                      <p:cBhvr>
                                        <p:cTn id="86" dur="1000"/>
                                        <p:tgtEl>
                                          <p:spTgt spid="7">
                                            <p:txEl>
                                              <p:pRg st="3" end="3"/>
                                            </p:txEl>
                                          </p:spTgt>
                                        </p:tgtEl>
                                      </p:cBhvr>
                                    </p:animEffect>
                                    <p:anim calcmode="lin" valueType="num">
                                      <p:cBhvr>
                                        <p:cTn id="87"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88" dur="1000" fill="hold"/>
                                        <p:tgtEl>
                                          <p:spTgt spid="7">
                                            <p:txEl>
                                              <p:pRg st="3" end="3"/>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
                                            <p:txEl>
                                              <p:pRg st="4" end="4"/>
                                            </p:txEl>
                                          </p:spTgt>
                                        </p:tgtEl>
                                        <p:attrNameLst>
                                          <p:attrName>style.visibility</p:attrName>
                                        </p:attrNameLst>
                                      </p:cBhvr>
                                      <p:to>
                                        <p:strVal val="visible"/>
                                      </p:to>
                                    </p:set>
                                    <p:animEffect transition="in" filter="fade">
                                      <p:cBhvr>
                                        <p:cTn id="91" dur="1000"/>
                                        <p:tgtEl>
                                          <p:spTgt spid="7">
                                            <p:txEl>
                                              <p:pRg st="4" end="4"/>
                                            </p:txEl>
                                          </p:spTgt>
                                        </p:tgtEl>
                                      </p:cBhvr>
                                    </p:animEffect>
                                    <p:anim calcmode="lin" valueType="num">
                                      <p:cBhvr>
                                        <p:cTn id="9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4" end="4"/>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7">
                                            <p:txEl>
                                              <p:pRg st="5" end="5"/>
                                            </p:txEl>
                                          </p:spTgt>
                                        </p:tgtEl>
                                        <p:attrNameLst>
                                          <p:attrName>style.visibility</p:attrName>
                                        </p:attrNameLst>
                                      </p:cBhvr>
                                      <p:to>
                                        <p:strVal val="visible"/>
                                      </p:to>
                                    </p:set>
                                    <p:animEffect transition="in" filter="fade">
                                      <p:cBhvr>
                                        <p:cTn id="96" dur="1000"/>
                                        <p:tgtEl>
                                          <p:spTgt spid="7">
                                            <p:txEl>
                                              <p:pRg st="5" end="5"/>
                                            </p:txEl>
                                          </p:spTgt>
                                        </p:tgtEl>
                                      </p:cBhvr>
                                    </p:animEffect>
                                    <p:anim calcmode="lin" valueType="num">
                                      <p:cBhvr>
                                        <p:cTn id="9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98" dur="1000" fill="hold"/>
                                        <p:tgtEl>
                                          <p:spTgt spid="7">
                                            <p:txEl>
                                              <p:pRg st="5" end="5"/>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Effect transition="in" filter="fade">
                                      <p:cBhvr>
                                        <p:cTn id="101" dur="1000"/>
                                        <p:tgtEl>
                                          <p:spTgt spid="7">
                                            <p:txEl>
                                              <p:pRg st="6" end="6"/>
                                            </p:txEl>
                                          </p:spTgt>
                                        </p:tgtEl>
                                      </p:cBhvr>
                                    </p:animEffect>
                                    <p:anim calcmode="lin" valueType="num">
                                      <p:cBhvr>
                                        <p:cTn id="10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03" dur="1000" fill="hold"/>
                                        <p:tgtEl>
                                          <p:spTgt spid="7">
                                            <p:txEl>
                                              <p:pRg st="6" end="6"/>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7">
                                            <p:txEl>
                                              <p:pRg st="7" end="7"/>
                                            </p:txEl>
                                          </p:spTgt>
                                        </p:tgtEl>
                                        <p:attrNameLst>
                                          <p:attrName>style.visibility</p:attrName>
                                        </p:attrNameLst>
                                      </p:cBhvr>
                                      <p:to>
                                        <p:strVal val="visible"/>
                                      </p:to>
                                    </p:set>
                                    <p:animEffect transition="in" filter="fade">
                                      <p:cBhvr>
                                        <p:cTn id="106" dur="1000"/>
                                        <p:tgtEl>
                                          <p:spTgt spid="7">
                                            <p:txEl>
                                              <p:pRg st="7" end="7"/>
                                            </p:txEl>
                                          </p:spTgt>
                                        </p:tgtEl>
                                      </p:cBhvr>
                                    </p:animEffect>
                                    <p:anim calcmode="lin" valueType="num">
                                      <p:cBhvr>
                                        <p:cTn id="10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08" dur="1000" fill="hold"/>
                                        <p:tgtEl>
                                          <p:spTgt spid="7">
                                            <p:txEl>
                                              <p:pRg st="7" end="7"/>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7">
                                            <p:txEl>
                                              <p:pRg st="8" end="8"/>
                                            </p:txEl>
                                          </p:spTgt>
                                        </p:tgtEl>
                                        <p:attrNameLst>
                                          <p:attrName>style.visibility</p:attrName>
                                        </p:attrNameLst>
                                      </p:cBhvr>
                                      <p:to>
                                        <p:strVal val="visible"/>
                                      </p:to>
                                    </p:set>
                                    <p:animEffect transition="in" filter="fade">
                                      <p:cBhvr>
                                        <p:cTn id="111" dur="1000"/>
                                        <p:tgtEl>
                                          <p:spTgt spid="7">
                                            <p:txEl>
                                              <p:pRg st="8" end="8"/>
                                            </p:txEl>
                                          </p:spTgt>
                                        </p:tgtEl>
                                      </p:cBhvr>
                                    </p:animEffect>
                                    <p:anim calcmode="lin" valueType="num">
                                      <p:cBhvr>
                                        <p:cTn id="112"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113" dur="1000" fill="hold"/>
                                        <p:tgtEl>
                                          <p:spTgt spid="7">
                                            <p:txEl>
                                              <p:pRg st="8" end="8"/>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7">
                                            <p:txEl>
                                              <p:pRg st="9" end="9"/>
                                            </p:txEl>
                                          </p:spTgt>
                                        </p:tgtEl>
                                        <p:attrNameLst>
                                          <p:attrName>style.visibility</p:attrName>
                                        </p:attrNameLst>
                                      </p:cBhvr>
                                      <p:to>
                                        <p:strVal val="visible"/>
                                      </p:to>
                                    </p:set>
                                    <p:animEffect transition="in" filter="fade">
                                      <p:cBhvr>
                                        <p:cTn id="116" dur="1000"/>
                                        <p:tgtEl>
                                          <p:spTgt spid="7">
                                            <p:txEl>
                                              <p:pRg st="9" end="9"/>
                                            </p:txEl>
                                          </p:spTgt>
                                        </p:tgtEl>
                                      </p:cBhvr>
                                    </p:animEffect>
                                    <p:anim calcmode="lin" valueType="num">
                                      <p:cBhvr>
                                        <p:cTn id="117"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118"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3425</TotalTime>
  <Words>3506</Words>
  <Application>Microsoft Office PowerPoint</Application>
  <PresentationFormat>Widescreen</PresentationFormat>
  <Paragraphs>216</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Tw Cen MT</vt:lpstr>
      <vt:lpstr>Droplet</vt:lpstr>
      <vt:lpstr>PROFESSIONAL ETHICS CE 3142   COMPUTER ETHICS</vt:lpstr>
      <vt:lpstr>topics</vt:lpstr>
      <vt:lpstr>INTRODUCTION</vt:lpstr>
      <vt:lpstr>INTRODUCTION</vt:lpstr>
      <vt:lpstr>The Internet and Free Speech</vt:lpstr>
      <vt:lpstr>The Internet and Free Speech</vt:lpstr>
      <vt:lpstr>The Internet and Free Speech</vt:lpstr>
      <vt:lpstr>The Internet and Free Speech</vt:lpstr>
      <vt:lpstr>The Internet and Free Speech</vt:lpstr>
      <vt:lpstr>The Internet and Free Speech</vt:lpstr>
      <vt:lpstr>Computers, Internet and power relationships</vt:lpstr>
      <vt:lpstr>Job elimination</vt:lpstr>
      <vt:lpstr>Job elimination</vt:lpstr>
      <vt:lpstr>Hackers</vt:lpstr>
      <vt:lpstr>Hackers</vt:lpstr>
      <vt:lpstr>Hackers</vt:lpstr>
      <vt:lpstr>Hackers</vt:lpstr>
      <vt:lpstr>Hackers - ransomware</vt:lpstr>
      <vt:lpstr>UNHACKABLE Internet </vt:lpstr>
      <vt:lpstr>Data and Software</vt:lpstr>
      <vt:lpstr>Data and Software</vt:lpstr>
      <vt:lpstr>embezzlement</vt:lpstr>
      <vt:lpstr>embezzlement</vt:lpstr>
      <vt:lpstr>embezzlement</vt:lpstr>
      <vt:lpstr>ten Commandments of Computer Ethics </vt:lpstr>
      <vt:lpstr>ten Commandments of Computer Ethics</vt:lpstr>
      <vt:lpstr>acknowledgement</vt:lpstr>
      <vt:lpstr>PowerPoint Presentation</vt:lpstr>
      <vt:lpstr>Thank you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 CE 3142   COMPUTER ETHICS</dc:title>
  <dc:creator>User</dc:creator>
  <cp:lastModifiedBy>Russel De Zilwa</cp:lastModifiedBy>
  <cp:revision>74</cp:revision>
  <dcterms:created xsi:type="dcterms:W3CDTF">2020-03-19T06:57:12Z</dcterms:created>
  <dcterms:modified xsi:type="dcterms:W3CDTF">2024-04-13T07:10:09Z</dcterms:modified>
</cp:coreProperties>
</file>